
<file path=[Content_Types].xml><?xml version="1.0" encoding="utf-8"?>
<Types xmlns="http://schemas.openxmlformats.org/package/2006/content-types">
  <Default Extension="xml" ContentType="application/xml"/>
  <Default Extension="jpeg" ContentType="image/jpeg"/>
  <Default Extension="jpg" ContentType="image/jpeg"/>
  <Default Extension="tiff" ContentType="image/tiff"/>
  <Default Extension="rels" ContentType="application/vnd.openxmlformats-package.relationships+xml"/>
  <Default Extension="wdp" ContentType="image/vnd.ms-photo"/>
  <Default Extension="gif" ContentType="image/gif"/>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7"/>
  </p:notesMasterIdLst>
  <p:sldIdLst>
    <p:sldId id="256" r:id="rId2"/>
    <p:sldId id="430" r:id="rId3"/>
    <p:sldId id="431" r:id="rId4"/>
    <p:sldId id="434" r:id="rId5"/>
    <p:sldId id="371" r:id="rId6"/>
    <p:sldId id="311" r:id="rId7"/>
    <p:sldId id="413" r:id="rId8"/>
    <p:sldId id="428" r:id="rId9"/>
    <p:sldId id="429" r:id="rId10"/>
    <p:sldId id="370" r:id="rId11"/>
    <p:sldId id="261" r:id="rId12"/>
    <p:sldId id="260" r:id="rId13"/>
    <p:sldId id="409" r:id="rId14"/>
    <p:sldId id="331" r:id="rId15"/>
    <p:sldId id="291" r:id="rId16"/>
    <p:sldId id="316" r:id="rId17"/>
    <p:sldId id="415" r:id="rId18"/>
    <p:sldId id="417" r:id="rId19"/>
    <p:sldId id="418" r:id="rId20"/>
    <p:sldId id="381" r:id="rId21"/>
    <p:sldId id="432" r:id="rId22"/>
    <p:sldId id="379" r:id="rId23"/>
    <p:sldId id="305" r:id="rId24"/>
    <p:sldId id="306" r:id="rId25"/>
    <p:sldId id="407" r:id="rId26"/>
  </p:sldIdLst>
  <p:sldSz cx="109728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6FDFE9A-201D-9B49-931D-AE34F241132A}">
          <p14:sldIdLst>
            <p14:sldId id="256"/>
            <p14:sldId id="430"/>
            <p14:sldId id="431"/>
            <p14:sldId id="434"/>
            <p14:sldId id="371"/>
            <p14:sldId id="311"/>
            <p14:sldId id="413"/>
            <p14:sldId id="428"/>
            <p14:sldId id="429"/>
            <p14:sldId id="370"/>
            <p14:sldId id="261"/>
            <p14:sldId id="260"/>
            <p14:sldId id="409"/>
            <p14:sldId id="331"/>
            <p14:sldId id="291"/>
            <p14:sldId id="316"/>
            <p14:sldId id="415"/>
            <p14:sldId id="417"/>
            <p14:sldId id="418"/>
            <p14:sldId id="381"/>
            <p14:sldId id="432"/>
            <p14:sldId id="379"/>
            <p14:sldId id="305"/>
            <p14:sldId id="306"/>
            <p14:sldId id="40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051FF"/>
    <a:srgbClr val="A9A9A9"/>
    <a:srgbClr val="FFFF00"/>
    <a:srgbClr val="DDB5F3"/>
    <a:srgbClr val="BFBFBF"/>
    <a:srgbClr val="CD7DF0"/>
    <a:srgbClr val="A948F3"/>
    <a:srgbClr val="D986FF"/>
    <a:srgbClr val="FD67FF"/>
    <a:srgbClr val="FF18F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738"/>
    <p:restoredTop sz="60766"/>
  </p:normalViewPr>
  <p:slideViewPr>
    <p:cSldViewPr snapToGrid="0" snapToObjects="1">
      <p:cViewPr varScale="1">
        <p:scale>
          <a:sx n="49" d="100"/>
          <a:sy n="49" d="100"/>
        </p:scale>
        <p:origin x="1312" y="184"/>
      </p:cViewPr>
      <p:guideLst/>
    </p:cSldViewPr>
  </p:slideViewPr>
  <p:notesTextViewPr>
    <p:cViewPr>
      <p:scale>
        <a:sx n="1" d="1"/>
        <a:sy n="1" d="1"/>
      </p:scale>
      <p:origin x="0" y="0"/>
    </p:cViewPr>
  </p:notesTextViewPr>
  <p:sorterViewPr>
    <p:cViewPr>
      <p:scale>
        <a:sx n="120" d="100"/>
        <a:sy n="120" d="100"/>
      </p:scale>
      <p:origin x="0" y="0"/>
    </p:cViewPr>
  </p:sorter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notesMaster" Target="notesMasters/notesMaster1.xml"/><Relationship Id="rId28" Type="http://schemas.openxmlformats.org/officeDocument/2006/relationships/presProps" Target="presProps.xml"/><Relationship Id="rId29" Type="http://schemas.openxmlformats.org/officeDocument/2006/relationships/viewProps" Target="viewProps.xml"/><Relationship Id="rId30" Type="http://schemas.openxmlformats.org/officeDocument/2006/relationships/theme" Target="theme/theme1.xml"/><Relationship Id="rId31"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1715D83-DDD8-7549-8745-5970282D5DFE}" type="datetimeFigureOut">
              <a:rPr lang="en-US" smtClean="0"/>
              <a:t>6/17/17</a:t>
            </a:fld>
            <a:endParaRPr lang="en-US"/>
          </a:p>
        </p:txBody>
      </p:sp>
      <p:sp>
        <p:nvSpPr>
          <p:cNvPr id="4" name="Slide Image Placeholder 3"/>
          <p:cNvSpPr>
            <a:spLocks noGrp="1" noRot="1" noChangeAspect="1"/>
          </p:cNvSpPr>
          <p:nvPr>
            <p:ph type="sldImg" idx="2"/>
          </p:nvPr>
        </p:nvSpPr>
        <p:spPr>
          <a:xfrm>
            <a:off x="960438" y="1143000"/>
            <a:ext cx="493712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DF4B266-D6F1-954D-80EC-3CF0FD77CED0}" type="slidenum">
              <a:rPr lang="en-US" smtClean="0"/>
              <a:t>‹#›</a:t>
            </a:fld>
            <a:endParaRPr lang="en-US"/>
          </a:p>
        </p:txBody>
      </p:sp>
    </p:spTree>
    <p:extLst>
      <p:ext uri="{BB962C8B-B14F-4D97-AF65-F5344CB8AC3E}">
        <p14:creationId xmlns:p14="http://schemas.microsoft.com/office/powerpoint/2010/main" val="18117790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Hello everyone,</a:t>
            </a:r>
            <a:r>
              <a:rPr lang="en-US" baseline="0" dirty="0" smtClean="0"/>
              <a:t> my name is Emorie Beck, and I’m going to talking about the longitudinal stability of ideographic time series networks in personality psychology</a:t>
            </a:r>
            <a:r>
              <a:rPr lang="en-US" baseline="0" dirty="0" smtClean="0"/>
              <a:t>.</a:t>
            </a:r>
          </a:p>
          <a:p>
            <a:endParaRPr lang="en-US" baseline="0" dirty="0" smtClean="0"/>
          </a:p>
          <a:p>
            <a:r>
              <a:rPr lang="en-US" baseline="0" dirty="0" smtClean="0"/>
              <a:t>Before I begin, I just want to say a couple of informal things. First, when I usually give this talk, I give it to a room full of personality psychologists. They know a lot about personality, but almost nothing about network science. So I talk a lot about networks and very little about personality. Here, I’m going to do the opposite. </a:t>
            </a:r>
          </a:p>
          <a:p>
            <a:endParaRPr lang="en-US" baseline="0" dirty="0" smtClean="0"/>
          </a:p>
          <a:p>
            <a:r>
              <a:rPr lang="en-US" baseline="0" dirty="0" smtClean="0"/>
              <a:t>Second, the impetus of this project is firmly rooted in personality, and there are some terms we use a little differently. When I say stability, I don’t mean the stability of parameter estimates or searching for narrow confidence intervals. In personality, we study dispositions, so the stability I will talk about is whether dispositions, conceived of as networks, show stability over time. Moreover, because this is over time, stability is part of the study of personality development.</a:t>
            </a:r>
            <a:endParaRPr lang="en-US" dirty="0" smtClean="0"/>
          </a:p>
        </p:txBody>
      </p:sp>
      <p:sp>
        <p:nvSpPr>
          <p:cNvPr id="4" name="Slide Number Placeholder 3"/>
          <p:cNvSpPr>
            <a:spLocks noGrp="1"/>
          </p:cNvSpPr>
          <p:nvPr>
            <p:ph type="sldNum" sz="quarter" idx="10"/>
          </p:nvPr>
        </p:nvSpPr>
        <p:spPr/>
        <p:txBody>
          <a:bodyPr/>
          <a:lstStyle/>
          <a:p>
            <a:fld id="{8DF4B266-D6F1-954D-80EC-3CF0FD77CED0}" type="slidenum">
              <a:rPr lang="en-US" smtClean="0"/>
              <a:t>1</a:t>
            </a:fld>
            <a:endParaRPr lang="en-US" dirty="0"/>
          </a:p>
        </p:txBody>
      </p:sp>
    </p:spTree>
    <p:extLst>
      <p:ext uri="{BB962C8B-B14F-4D97-AF65-F5344CB8AC3E}">
        <p14:creationId xmlns:p14="http://schemas.microsoft.com/office/powerpoint/2010/main" val="15307165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When</a:t>
            </a:r>
            <a:r>
              <a:rPr lang="en-US" baseline="0" smtClean="0"/>
              <a:t> using intensive repeated measures, such as the ESM data we will be discussing today, we can construct two networks for each subject, one undirected, contemporaneous network that models associations between indicators at any given time point. These are best thought of as “while” relationships, answering the question of what else the participant is likely experiencing or doing given another experience at the same time. </a:t>
            </a:r>
          </a:p>
          <a:p>
            <a:endParaRPr lang="en-US" baseline="0" smtClean="0"/>
          </a:p>
          <a:p>
            <a:r>
              <a:rPr lang="en-US" baseline="0" smtClean="0"/>
              <a:t>We can also construct a directed, temporal network that models associations between indicators across time points. These are best thought of as “if</a:t>
            </a:r>
            <a:r>
              <a:rPr lang="mr-IN" baseline="0" smtClean="0"/>
              <a:t>…</a:t>
            </a:r>
            <a:r>
              <a:rPr lang="en-US" baseline="0" smtClean="0"/>
              <a:t> then” temporal relationships, answering the question of what the participant was likely doing or feeling a few hours before or after a time point of interest.</a:t>
            </a:r>
          </a:p>
          <a:p>
            <a:endParaRPr lang="en-US" baseline="0" smtClean="0"/>
          </a:p>
        </p:txBody>
      </p:sp>
      <p:sp>
        <p:nvSpPr>
          <p:cNvPr id="4" name="Slide Number Placeholder 3"/>
          <p:cNvSpPr>
            <a:spLocks noGrp="1"/>
          </p:cNvSpPr>
          <p:nvPr>
            <p:ph type="sldNum" sz="quarter" idx="10"/>
          </p:nvPr>
        </p:nvSpPr>
        <p:spPr/>
        <p:txBody>
          <a:bodyPr/>
          <a:lstStyle/>
          <a:p>
            <a:fld id="{8DF4B266-D6F1-954D-80EC-3CF0FD77CED0}" type="slidenum">
              <a:rPr lang="en-US" smtClean="0"/>
              <a:t>10</a:t>
            </a:fld>
            <a:endParaRPr lang="en-US"/>
          </a:p>
        </p:txBody>
      </p:sp>
    </p:spTree>
    <p:extLst>
      <p:ext uri="{BB962C8B-B14F-4D97-AF65-F5344CB8AC3E}">
        <p14:creationId xmlns:p14="http://schemas.microsoft.com/office/powerpoint/2010/main" val="20276442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As I’ve outlined, networks in personality have great promise</a:t>
            </a:r>
            <a:r>
              <a:rPr lang="en-US" baseline="0" smtClean="0"/>
              <a:t> for providing new insights into psychological dynamics and processes and new lines of research. But before we can, in good faith, proceed with such research, we must first answer several basic connections about dynamic personality networks.</a:t>
            </a:r>
          </a:p>
          <a:p>
            <a:endParaRPr lang="en-US" baseline="0" smtClean="0"/>
          </a:p>
          <a:p>
            <a:r>
              <a:rPr lang="en-US" baseline="0" smtClean="0"/>
              <a:t>First, how stable are networks of personality over time? That is, how well are we separating signal and noise?</a:t>
            </a:r>
          </a:p>
          <a:p>
            <a:r>
              <a:rPr lang="en-US" baseline="0" smtClean="0"/>
              <a:t>Second, what are the individual and group level personality network structures and how are they related?</a:t>
            </a:r>
          </a:p>
          <a:p>
            <a:r>
              <a:rPr lang="en-US" baseline="0" smtClean="0"/>
              <a:t>Third, are there individual differences in the </a:t>
            </a:r>
            <a:r>
              <a:rPr lang="en-US" baseline="0" smtClean="0"/>
              <a:t>personality </a:t>
            </a:r>
            <a:r>
              <a:rPr lang="en-US" baseline="0" smtClean="0"/>
              <a:t>network? That is, how</a:t>
            </a:r>
          </a:p>
          <a:p>
            <a:endParaRPr lang="en-US" baseline="0" smtClean="0"/>
          </a:p>
          <a:p>
            <a:r>
              <a:rPr lang="en-US" baseline="0" smtClean="0"/>
              <a:t>make it clear that ID are at the idiographic level</a:t>
            </a:r>
            <a:endParaRPr lang="en-US"/>
          </a:p>
        </p:txBody>
      </p:sp>
      <p:sp>
        <p:nvSpPr>
          <p:cNvPr id="4" name="Slide Number Placeholder 3"/>
          <p:cNvSpPr>
            <a:spLocks noGrp="1"/>
          </p:cNvSpPr>
          <p:nvPr>
            <p:ph type="sldNum" sz="quarter" idx="10"/>
          </p:nvPr>
        </p:nvSpPr>
        <p:spPr/>
        <p:txBody>
          <a:bodyPr/>
          <a:lstStyle/>
          <a:p>
            <a:fld id="{8DF4B266-D6F1-954D-80EC-3CF0FD77CED0}" type="slidenum">
              <a:rPr lang="en-US" smtClean="0"/>
              <a:t>11</a:t>
            </a:fld>
            <a:endParaRPr lang="en-US"/>
          </a:p>
        </p:txBody>
      </p:sp>
    </p:spTree>
    <p:extLst>
      <p:ext uri="{BB962C8B-B14F-4D97-AF65-F5344CB8AC3E}">
        <p14:creationId xmlns:p14="http://schemas.microsoft.com/office/powerpoint/2010/main" val="613597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372</a:t>
            </a:r>
            <a:r>
              <a:rPr lang="en-US" baseline="0" smtClean="0"/>
              <a:t> undergraduates at Washington University in St. Louis completed 4 ESM surveys per day for two weeks one year apart as a Part of the Personality and Intimate Relationships Study. In addition to other measures, they responded to a subset of 9 items from the BFI representing 4 of the Big 5, shown here at the right of the screen. </a:t>
            </a:r>
          </a:p>
          <a:p>
            <a:endParaRPr lang="en-US" baseline="0" smtClean="0"/>
          </a:p>
        </p:txBody>
      </p:sp>
      <p:sp>
        <p:nvSpPr>
          <p:cNvPr id="4" name="Slide Number Placeholder 3"/>
          <p:cNvSpPr>
            <a:spLocks noGrp="1"/>
          </p:cNvSpPr>
          <p:nvPr>
            <p:ph type="sldNum" sz="quarter" idx="10"/>
          </p:nvPr>
        </p:nvSpPr>
        <p:spPr/>
        <p:txBody>
          <a:bodyPr/>
          <a:lstStyle/>
          <a:p>
            <a:fld id="{8DF4B266-D6F1-954D-80EC-3CF0FD77CED0}" type="slidenum">
              <a:rPr lang="en-US" smtClean="0"/>
              <a:t>12</a:t>
            </a:fld>
            <a:endParaRPr lang="en-US"/>
          </a:p>
        </p:txBody>
      </p:sp>
    </p:spTree>
    <p:extLst>
      <p:ext uri="{BB962C8B-B14F-4D97-AF65-F5344CB8AC3E}">
        <p14:creationId xmlns:p14="http://schemas.microsoft.com/office/powerpoint/2010/main" val="15977997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just to outline how we are going</a:t>
            </a:r>
            <a:r>
              <a:rPr lang="en-US" baseline="0" dirty="0" smtClean="0"/>
              <a:t> to move through the results. We are going to be talking about idiographic stability, that is whether an individuals' personality, modeled as a network of behavioral and psychological responses, is consistent over two years.</a:t>
            </a:r>
          </a:p>
          <a:p>
            <a:endParaRPr lang="en-US" baseline="0" dirty="0" smtClean="0"/>
          </a:p>
          <a:p>
            <a:r>
              <a:rPr lang="en-US" baseline="0" dirty="0" smtClean="0"/>
              <a:t>To clarify, the nodes are the set of behaviors and emotions chosen because they are considered the “most representative” indicators of personality manifestations </a:t>
            </a:r>
            <a:r>
              <a:rPr lang="mr-IN" baseline="0" dirty="0" smtClean="0"/>
              <a:t>–</a:t>
            </a:r>
            <a:r>
              <a:rPr lang="en-US" baseline="0" dirty="0" smtClean="0"/>
              <a:t> that is, personality research tells us these are the most basic units of analysis. The edges represent within and across time-point patterns </a:t>
            </a:r>
            <a:r>
              <a:rPr lang="mr-IN" baseline="0" dirty="0" smtClean="0"/>
              <a:t>–</a:t>
            </a:r>
            <a:r>
              <a:rPr lang="en-US" baseline="0" dirty="0" smtClean="0"/>
              <a:t> that is, the tendency for behaviors and emotions to occur or to follow one another.</a:t>
            </a:r>
          </a:p>
          <a:p>
            <a:endParaRPr lang="en-US" baseline="0" dirty="0" smtClean="0"/>
          </a:p>
          <a:p>
            <a:r>
              <a:rPr lang="en-US" baseline="0" dirty="0" smtClean="0"/>
              <a:t>We will ask this question for both temporal and contemporaneous networks. Due to time constraints, we will look only at ipsative stability, asking whether the profile of edge weights are consistent over two years.</a:t>
            </a:r>
          </a:p>
          <a:p>
            <a:endParaRPr lang="en-US" baseline="0" dirty="0" smtClean="0"/>
          </a:p>
          <a:p>
            <a:r>
              <a:rPr lang="en-US" dirty="0" smtClean="0"/>
              <a:t>A quick note</a:t>
            </a:r>
            <a:r>
              <a:rPr lang="en-US" baseline="0" dirty="0" smtClean="0"/>
              <a:t> on the network construction. </a:t>
            </a:r>
            <a:r>
              <a:rPr lang="en-US" dirty="0" smtClean="0"/>
              <a:t>The idiographic personality networks were constructed</a:t>
            </a:r>
            <a:r>
              <a:rPr lang="en-US" baseline="0" dirty="0" smtClean="0"/>
              <a:t> using the 9 ESM BFI indicators. For each participant at each wave, we estimated a graphical vector autoregressive model and extracted regularized partial contemporaneous correlations and regularized partial directed temporal correlations. The partial contemporaneous and directed correlations made up the edge weights of each participants network. We used a </a:t>
            </a:r>
            <a:r>
              <a:rPr lang="en-US" baseline="0" dirty="0" err="1" smtClean="0"/>
              <a:t>graphicalLASSO</a:t>
            </a:r>
            <a:r>
              <a:rPr lang="en-US" baseline="0" dirty="0" smtClean="0"/>
              <a:t> regularization using the network search algorithm laid out by Wild and colleagues in 2010 and implemented in the R package </a:t>
            </a:r>
            <a:r>
              <a:rPr lang="en-US" baseline="0" dirty="0" err="1" smtClean="0"/>
              <a:t>graphicalVAR</a:t>
            </a:r>
            <a:r>
              <a:rPr lang="en-US" baseline="0" dirty="0" smtClean="0"/>
              <a:t>.</a:t>
            </a:r>
          </a:p>
          <a:p>
            <a:endParaRPr lang="en-US" baseline="0" dirty="0" smtClean="0"/>
          </a:p>
          <a:p>
            <a:r>
              <a:rPr lang="en-US" baseline="0" dirty="0" smtClean="0"/>
              <a:t>Finally, I want to emphasize that I do not propose that the we have solved personality </a:t>
            </a:r>
            <a:r>
              <a:rPr lang="mr-IN" baseline="0" dirty="0" smtClean="0"/>
              <a:t>–</a:t>
            </a:r>
            <a:r>
              <a:rPr lang="en-US" baseline="0" dirty="0" smtClean="0"/>
              <a:t> just the opposite. This project was designed to test the limitations both of the procedure for N = 1 psychological laid out by Wild and colleagues as well as the limitation of constraining the personality space based on between person models</a:t>
            </a:r>
            <a:endParaRPr lang="en-US" dirty="0"/>
          </a:p>
        </p:txBody>
      </p:sp>
      <p:sp>
        <p:nvSpPr>
          <p:cNvPr id="4" name="Slide Number Placeholder 3"/>
          <p:cNvSpPr>
            <a:spLocks noGrp="1"/>
          </p:cNvSpPr>
          <p:nvPr>
            <p:ph type="sldNum" sz="quarter" idx="10"/>
          </p:nvPr>
        </p:nvSpPr>
        <p:spPr/>
        <p:txBody>
          <a:bodyPr/>
          <a:lstStyle/>
          <a:p>
            <a:fld id="{8DF4B266-D6F1-954D-80EC-3CF0FD77CED0}" type="slidenum">
              <a:rPr lang="en-US" smtClean="0"/>
              <a:t>13</a:t>
            </a:fld>
            <a:endParaRPr lang="en-US"/>
          </a:p>
        </p:txBody>
      </p:sp>
    </p:spTree>
    <p:extLst>
      <p:ext uri="{BB962C8B-B14F-4D97-AF65-F5344CB8AC3E}">
        <p14:creationId xmlns:p14="http://schemas.microsoft.com/office/powerpoint/2010/main" val="11807215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smtClean="0"/>
              <a:t>TRANSITION HERE TO WHY POPULATION NETWORKS ARE INTERESTING BUT WE ARE STILL OBSCURING VARIATION AT THE INDIVIDUAL LEVEL BY NOT EXAMINING UNIQUE ASSOCIATIONS AND INSTEAD LOOKING AT DEVIATIONS FROM POPULATION MEANS</a:t>
            </a:r>
            <a:endParaRPr lang="en-US" smtClean="0"/>
          </a:p>
          <a:p>
            <a:endParaRPr lang="en-US"/>
          </a:p>
        </p:txBody>
      </p:sp>
      <p:sp>
        <p:nvSpPr>
          <p:cNvPr id="4" name="Slide Number Placeholder 3"/>
          <p:cNvSpPr>
            <a:spLocks noGrp="1"/>
          </p:cNvSpPr>
          <p:nvPr>
            <p:ph type="sldNum" sz="quarter" idx="10"/>
          </p:nvPr>
        </p:nvSpPr>
        <p:spPr/>
        <p:txBody>
          <a:bodyPr/>
          <a:lstStyle/>
          <a:p>
            <a:fld id="{8DF4B266-D6F1-954D-80EC-3CF0FD77CED0}" type="slidenum">
              <a:rPr lang="en-US" smtClean="0"/>
              <a:t>14</a:t>
            </a:fld>
            <a:endParaRPr lang="en-US"/>
          </a:p>
        </p:txBody>
      </p:sp>
    </p:spTree>
    <p:extLst>
      <p:ext uri="{BB962C8B-B14F-4D97-AF65-F5344CB8AC3E}">
        <p14:creationId xmlns:p14="http://schemas.microsoft.com/office/powerpoint/2010/main" val="20729051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are there</a:t>
            </a:r>
            <a:r>
              <a:rPr lang="en-US" baseline="0" dirty="0" smtClean="0"/>
              <a:t> individual differences in ideographic temporal personality networks?</a:t>
            </a:r>
          </a:p>
          <a:p>
            <a:endParaRPr lang="en-US" baseline="0" dirty="0" smtClean="0"/>
          </a:p>
          <a:p>
            <a:r>
              <a:rPr lang="en-US" baseline="0" dirty="0" smtClean="0"/>
              <a:t>These networks represent the standard deviations of each edge weight across people at both wave 1 (left) and wave 2 (right)</a:t>
            </a:r>
          </a:p>
          <a:p>
            <a:endParaRPr lang="en-US" baseline="0" dirty="0" smtClean="0"/>
          </a:p>
          <a:p>
            <a:r>
              <a:rPr lang="en-US" baseline="0" dirty="0" smtClean="0"/>
              <a:t>Second, given that we do see individual differences in edge weights, how much stability do we see over 2 years for each </a:t>
            </a:r>
            <a:r>
              <a:rPr lang="en-US" baseline="0" dirty="0" err="1" smtClean="0"/>
              <a:t>personf</a:t>
            </a:r>
            <a:r>
              <a:rPr lang="en-US" baseline="0" dirty="0" smtClean="0"/>
              <a:t>?</a:t>
            </a:r>
          </a:p>
          <a:p>
            <a:endParaRPr lang="en-US" baseline="0" dirty="0" smtClean="0"/>
          </a:p>
          <a:p>
            <a:r>
              <a:rPr lang="en-US" baseline="0" dirty="0" smtClean="0"/>
              <a:t>These are the wave 1 and wave 2 temporal personality networks for example subject 90. As you can see, the edge weights and arrangements of the networks differs greatly over 2 years.</a:t>
            </a:r>
            <a:endParaRPr lang="en-US" dirty="0"/>
          </a:p>
        </p:txBody>
      </p:sp>
      <p:sp>
        <p:nvSpPr>
          <p:cNvPr id="4" name="Slide Number Placeholder 3"/>
          <p:cNvSpPr>
            <a:spLocks noGrp="1"/>
          </p:cNvSpPr>
          <p:nvPr>
            <p:ph type="sldNum" sz="quarter" idx="10"/>
          </p:nvPr>
        </p:nvSpPr>
        <p:spPr/>
        <p:txBody>
          <a:bodyPr/>
          <a:lstStyle/>
          <a:p>
            <a:fld id="{8DF4B266-D6F1-954D-80EC-3CF0FD77CED0}" type="slidenum">
              <a:rPr lang="en-US" smtClean="0"/>
              <a:t>15</a:t>
            </a:fld>
            <a:endParaRPr lang="en-US"/>
          </a:p>
        </p:txBody>
      </p:sp>
    </p:spTree>
    <p:extLst>
      <p:ext uri="{BB962C8B-B14F-4D97-AF65-F5344CB8AC3E}">
        <p14:creationId xmlns:p14="http://schemas.microsoft.com/office/powerpoint/2010/main" val="20312609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 different</a:t>
            </a:r>
            <a:r>
              <a:rPr lang="en-US" baseline="0" dirty="0" smtClean="0"/>
              <a:t> is it? I find it easiest to represent changes by looking at the profile of edge weights across both waves for each subject. So we have edges on the y axis, edge weights on the x, and the different lines represent the different waves. We see that there is a lot of change in Subject 90’s personality network over 2 years, with a profile correlation of about.14. Subject 90’s patterns of behavior over 4 hour intervals were quite different one year apart.</a:t>
            </a:r>
          </a:p>
          <a:p>
            <a:endParaRPr lang="en-US" baseline="0" dirty="0" smtClean="0"/>
          </a:p>
          <a:p>
            <a:r>
              <a:rPr lang="en-US" baseline="0" dirty="0" smtClean="0"/>
              <a:t>We can then do this for every subject and plot the distribution of profile correlations in a histogram.</a:t>
            </a:r>
          </a:p>
          <a:p>
            <a:endParaRPr lang="en-US" baseline="0" dirty="0" smtClean="0"/>
          </a:p>
          <a:p>
            <a:r>
              <a:rPr lang="en-US" baseline="0" dirty="0" smtClean="0"/>
              <a:t>By doing so, we see that the average stability converges on 0, meaning that overall patterns of behavior over 4 hour intervals were quite different one year apart. However, there were considerable individual differences in stability</a:t>
            </a:r>
          </a:p>
        </p:txBody>
      </p:sp>
      <p:sp>
        <p:nvSpPr>
          <p:cNvPr id="4" name="Slide Number Placeholder 3"/>
          <p:cNvSpPr>
            <a:spLocks noGrp="1"/>
          </p:cNvSpPr>
          <p:nvPr>
            <p:ph type="sldNum" sz="quarter" idx="10"/>
          </p:nvPr>
        </p:nvSpPr>
        <p:spPr/>
        <p:txBody>
          <a:bodyPr/>
          <a:lstStyle/>
          <a:p>
            <a:fld id="{8DF4B266-D6F1-954D-80EC-3CF0FD77CED0}" type="slidenum">
              <a:rPr lang="en-US" smtClean="0"/>
              <a:t>16</a:t>
            </a:fld>
            <a:endParaRPr lang="en-US" dirty="0"/>
          </a:p>
        </p:txBody>
      </p:sp>
    </p:spTree>
    <p:extLst>
      <p:ext uri="{BB962C8B-B14F-4D97-AF65-F5344CB8AC3E}">
        <p14:creationId xmlns:p14="http://schemas.microsoft.com/office/powerpoint/2010/main" val="2919518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We analyzed the two waves of responses separately. On the next two slides, I will show you first the group level structure and stability of the temporal personality networks. Then I will show you an example of the structure and stability of a single participant’s temporal personality structure and stability.</a:t>
            </a:r>
            <a:endParaRPr lang="en-US" dirty="0" smtClean="0"/>
          </a:p>
          <a:p>
            <a:endParaRPr lang="en-US" dirty="0"/>
          </a:p>
        </p:txBody>
      </p:sp>
      <p:sp>
        <p:nvSpPr>
          <p:cNvPr id="4" name="Slide Number Placeholder 3"/>
          <p:cNvSpPr>
            <a:spLocks noGrp="1"/>
          </p:cNvSpPr>
          <p:nvPr>
            <p:ph type="sldNum" sz="quarter" idx="10"/>
          </p:nvPr>
        </p:nvSpPr>
        <p:spPr/>
        <p:txBody>
          <a:bodyPr/>
          <a:lstStyle/>
          <a:p>
            <a:fld id="{8DF4B266-D6F1-954D-80EC-3CF0FD77CED0}" type="slidenum">
              <a:rPr lang="en-US" smtClean="0"/>
              <a:t>17</a:t>
            </a:fld>
            <a:endParaRPr lang="en-US" dirty="0"/>
          </a:p>
        </p:txBody>
      </p:sp>
    </p:spTree>
    <p:extLst>
      <p:ext uri="{BB962C8B-B14F-4D97-AF65-F5344CB8AC3E}">
        <p14:creationId xmlns:p14="http://schemas.microsoft.com/office/powerpoint/2010/main" val="1462715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the contemporaneous networks, we ask the</a:t>
            </a:r>
            <a:r>
              <a:rPr lang="en-US" baseline="0" dirty="0" smtClean="0"/>
              <a:t> same set of questions.</a:t>
            </a:r>
            <a:endParaRPr lang="en-US" dirty="0" smtClean="0"/>
          </a:p>
          <a:p>
            <a:endParaRPr lang="en-US" dirty="0" smtClean="0"/>
          </a:p>
          <a:p>
            <a:r>
              <a:rPr lang="en-US" dirty="0" smtClean="0"/>
              <a:t>First, are there</a:t>
            </a:r>
            <a:r>
              <a:rPr lang="en-US" baseline="0" dirty="0" smtClean="0"/>
              <a:t> individual differences in ideographic contemporaneous personality networks?</a:t>
            </a:r>
          </a:p>
          <a:p>
            <a:endParaRPr lang="en-US" baseline="0" dirty="0" smtClean="0"/>
          </a:p>
          <a:p>
            <a:r>
              <a:rPr lang="en-US" baseline="0" dirty="0" smtClean="0"/>
              <a:t>These networks represent the standard deviations of each edge weight across people at both wave 1 (left) and wave 2 (right)</a:t>
            </a:r>
          </a:p>
          <a:p>
            <a:endParaRPr lang="en-US" baseline="0" dirty="0" smtClean="0"/>
          </a:p>
          <a:p>
            <a:r>
              <a:rPr lang="en-US" baseline="0" dirty="0" smtClean="0"/>
              <a:t>Second, given that we do see individual differences in network structure, how much stability do we see over 2 years for each person?</a:t>
            </a:r>
          </a:p>
          <a:p>
            <a:endParaRPr lang="en-US" baseline="0" dirty="0" smtClean="0"/>
          </a:p>
          <a:p>
            <a:r>
              <a:rPr lang="en-US" baseline="0" dirty="0" smtClean="0"/>
              <a:t>These are the wave 1 and wave 2 contemporaneous personality networks for example subject 90. As you can see, the structure of their network differs somewhat over 2 years.</a:t>
            </a:r>
            <a:endParaRPr lang="en-US" dirty="0"/>
          </a:p>
        </p:txBody>
      </p:sp>
      <p:sp>
        <p:nvSpPr>
          <p:cNvPr id="4" name="Slide Number Placeholder 3"/>
          <p:cNvSpPr>
            <a:spLocks noGrp="1"/>
          </p:cNvSpPr>
          <p:nvPr>
            <p:ph type="sldNum" sz="quarter" idx="10"/>
          </p:nvPr>
        </p:nvSpPr>
        <p:spPr/>
        <p:txBody>
          <a:bodyPr/>
          <a:lstStyle/>
          <a:p>
            <a:fld id="{8DF4B266-D6F1-954D-80EC-3CF0FD77CED0}" type="slidenum">
              <a:rPr lang="en-US" smtClean="0"/>
              <a:t>18</a:t>
            </a:fld>
            <a:endParaRPr lang="en-US" dirty="0"/>
          </a:p>
        </p:txBody>
      </p:sp>
    </p:spTree>
    <p:extLst>
      <p:ext uri="{BB962C8B-B14F-4D97-AF65-F5344CB8AC3E}">
        <p14:creationId xmlns:p14="http://schemas.microsoft.com/office/powerpoint/2010/main" val="16570860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 different</a:t>
            </a:r>
            <a:r>
              <a:rPr lang="en-US" baseline="0" dirty="0" smtClean="0"/>
              <a:t> is it? Again, I find it easiest to represent changes by looking at the profile of edge weights across both waves for each subject. So we have edges on the y axis, edge weights on the x, and the different lines represent the different waves. We see that there is a some change in Subject 90’s personality network over 2 years, with a profile correlation of about .32. Subject 90’s patterns of behavior over 4 hour intervals were slightly different but relatively consistent one year apart.</a:t>
            </a:r>
          </a:p>
          <a:p>
            <a:endParaRPr lang="en-US" baseline="0" dirty="0" smtClean="0"/>
          </a:p>
          <a:p>
            <a:r>
              <a:rPr lang="en-US" baseline="0" dirty="0" smtClean="0"/>
              <a:t>We can then do this for every subject and plot the distribution of profile correlations in a histogram.</a:t>
            </a:r>
          </a:p>
          <a:p>
            <a:endParaRPr lang="en-US" baseline="0" dirty="0" smtClean="0"/>
          </a:p>
          <a:p>
            <a:r>
              <a:rPr lang="en-US" baseline="0" dirty="0" smtClean="0"/>
              <a:t>By doing so, we see that the average stability converges much higher, with an average correlation of about .62, meaning that overall patterns of behavior within time points  were quite similar one year apart. However, as with the temporal networks, there were considerable individual differences in stability. some are highly stable, and some are less table.</a:t>
            </a:r>
          </a:p>
          <a:p>
            <a:r>
              <a:rPr lang="en-US" baseline="0" dirty="0" smtClean="0"/>
              <a:t>This has implications in terms of there is change that is being missed when we look at group level</a:t>
            </a:r>
            <a:endParaRPr lang="en-US" dirty="0"/>
          </a:p>
        </p:txBody>
      </p:sp>
      <p:sp>
        <p:nvSpPr>
          <p:cNvPr id="4" name="Slide Number Placeholder 3"/>
          <p:cNvSpPr>
            <a:spLocks noGrp="1"/>
          </p:cNvSpPr>
          <p:nvPr>
            <p:ph type="sldNum" sz="quarter" idx="10"/>
          </p:nvPr>
        </p:nvSpPr>
        <p:spPr/>
        <p:txBody>
          <a:bodyPr/>
          <a:lstStyle/>
          <a:p>
            <a:fld id="{8DF4B266-D6F1-954D-80EC-3CF0FD77CED0}" type="slidenum">
              <a:rPr lang="en-US" smtClean="0"/>
              <a:t>19</a:t>
            </a:fld>
            <a:endParaRPr lang="en-US" dirty="0"/>
          </a:p>
        </p:txBody>
      </p:sp>
    </p:spTree>
    <p:extLst>
      <p:ext uri="{BB962C8B-B14F-4D97-AF65-F5344CB8AC3E}">
        <p14:creationId xmlns:p14="http://schemas.microsoft.com/office/powerpoint/2010/main" val="13378592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60438" y="1143000"/>
            <a:ext cx="4937125" cy="3086100"/>
          </a:xfrm>
        </p:spPr>
      </p:sp>
      <p:sp>
        <p:nvSpPr>
          <p:cNvPr id="3" name="Notes Placeholder 2"/>
          <p:cNvSpPr>
            <a:spLocks noGrp="1"/>
          </p:cNvSpPr>
          <p:nvPr>
            <p:ph type="body" idx="1"/>
          </p:nvPr>
        </p:nvSpPr>
        <p:spPr/>
        <p:txBody>
          <a:bodyPr/>
          <a:lstStyle/>
          <a:p>
            <a:r>
              <a:rPr lang="en-US" smtClean="0"/>
              <a:t>Love it or hate it, in</a:t>
            </a:r>
            <a:r>
              <a:rPr lang="en-US" baseline="0" smtClean="0"/>
              <a:t> American personality psychology, you can’t talk about dispositions without talking about personality structure. </a:t>
            </a:r>
            <a:r>
              <a:rPr lang="en-US" smtClean="0"/>
              <a:t>Moreover, when we say</a:t>
            </a:r>
            <a:r>
              <a:rPr lang="en-US" baseline="0" smtClean="0"/>
              <a:t> structure, we </a:t>
            </a:r>
            <a:r>
              <a:rPr lang="en-US" baseline="0" smtClean="0"/>
              <a:t>are typically thinking of </a:t>
            </a:r>
            <a:r>
              <a:rPr lang="en-US" baseline="0" smtClean="0"/>
              <a:t>defining it </a:t>
            </a:r>
            <a:r>
              <a:rPr lang="en-US" baseline="0" smtClean="0"/>
              <a:t>by the Big 5 (extraversion, agreeableness, conscientiousness, neuroticism, and openness to experience). </a:t>
            </a:r>
            <a:endParaRPr lang="en-US" baseline="0" smtClean="0"/>
          </a:p>
          <a:p>
            <a:endParaRPr lang="en-US" baseline="0" smtClean="0"/>
          </a:p>
          <a:p>
            <a:r>
              <a:rPr lang="en-US" baseline="0" smtClean="0"/>
              <a:t>This structure is based on the lexical hypothesis, which states that if we want to understand the ways in which people differ from one another, we should look at how people describe one another. By factor analyzing how people respond to lists of adjectives, researchers have reliably extracted the Big 5 across languages, cultures, and ages. In a separate line of research, ratings of individuals’ behaviors converge on the same 5 factors. </a:t>
            </a:r>
          </a:p>
          <a:p>
            <a:endParaRPr lang="en-US" baseline="0" smtClean="0"/>
          </a:p>
          <a:p>
            <a:r>
              <a:rPr lang="en-US" baseline="0" smtClean="0"/>
              <a:t>These 5 factors have shaped the course of personality research for more than 50 years. This </a:t>
            </a:r>
            <a:r>
              <a:rPr lang="en-US" baseline="0" smtClean="0"/>
              <a:t>means that when we think about personality development, we are typically speaking of the development of these traits over time.</a:t>
            </a:r>
          </a:p>
          <a:p>
            <a:endParaRPr lang="en-US" baseline="0" smtClean="0"/>
          </a:p>
        </p:txBody>
      </p:sp>
      <p:sp>
        <p:nvSpPr>
          <p:cNvPr id="4" name="Slide Number Placeholder 3"/>
          <p:cNvSpPr>
            <a:spLocks noGrp="1"/>
          </p:cNvSpPr>
          <p:nvPr>
            <p:ph type="sldNum" sz="quarter" idx="10"/>
          </p:nvPr>
        </p:nvSpPr>
        <p:spPr/>
        <p:txBody>
          <a:bodyPr/>
          <a:lstStyle/>
          <a:p>
            <a:fld id="{8DF4B266-D6F1-954D-80EC-3CF0FD77CED0}" type="slidenum">
              <a:rPr lang="en-US" smtClean="0"/>
              <a:t>2</a:t>
            </a:fld>
            <a:endParaRPr lang="en-US"/>
          </a:p>
        </p:txBody>
      </p:sp>
    </p:spTree>
    <p:extLst>
      <p:ext uri="{BB962C8B-B14F-4D97-AF65-F5344CB8AC3E}">
        <p14:creationId xmlns:p14="http://schemas.microsoft.com/office/powerpoint/2010/main" val="16689502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Although</a:t>
            </a:r>
            <a:r>
              <a:rPr lang="en-US" baseline="0" dirty="0" smtClean="0"/>
              <a:t> we didn’t have time to talk about rank order and absolute change, I will briefly mention those patterns as we conclude.</a:t>
            </a:r>
          </a:p>
          <a:p>
            <a:endParaRPr lang="en-US" baseline="0" dirty="0" smtClean="0"/>
          </a:p>
          <a:p>
            <a:pPr marL="0" indent="0" algn="l">
              <a:buNone/>
            </a:pPr>
            <a:r>
              <a:rPr lang="en-US" baseline="0" dirty="0" smtClean="0"/>
              <a:t>Across two years, we see that contemporaneous ideographic networks show strong Ipsative, weak rank-order, and weak absolute stability. That is, </a:t>
            </a:r>
            <a:r>
              <a:rPr lang="en-US" baseline="0" dirty="0" smtClean="0">
                <a:ea typeface="Helvetica" charset="0"/>
                <a:cs typeface="Helvetica" charset="0"/>
              </a:rPr>
              <a:t>p</a:t>
            </a:r>
            <a:r>
              <a:rPr lang="en-US" dirty="0" smtClean="0">
                <a:ea typeface="Helvetica" charset="0"/>
                <a:cs typeface="Helvetica" charset="0"/>
              </a:rPr>
              <a:t>eople are changing systematically, but there are individual differences in the degree and direction of change as well as for which variables.</a:t>
            </a:r>
          </a:p>
          <a:p>
            <a:pPr marL="0" indent="0" algn="l">
              <a:buNone/>
            </a:pPr>
            <a:endParaRPr lang="en-US" dirty="0" smtClean="0">
              <a:ea typeface="Helvetica" charset="0"/>
              <a:cs typeface="Helvetica"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ea typeface="Helvetica" charset="0"/>
                <a:cs typeface="Helvetica" charset="0"/>
              </a:rPr>
              <a:t>However,</a:t>
            </a:r>
            <a:r>
              <a:rPr lang="en-US" baseline="0" dirty="0" smtClean="0">
                <a:ea typeface="Helvetica" charset="0"/>
                <a:cs typeface="Helvetica" charset="0"/>
              </a:rPr>
              <a:t> across two years, we see that temporal ideographic networks show weak ipsative, weak rank-order, and weak absolute stability. </a:t>
            </a:r>
            <a:r>
              <a:rPr lang="en-US" dirty="0" smtClean="0">
                <a:ea typeface="Helvetica" charset="0"/>
                <a:cs typeface="Helvetica" charset="0"/>
              </a:rPr>
              <a:t>People are changing, not systematically, and not in a particular direction</a:t>
            </a:r>
          </a:p>
        </p:txBody>
      </p:sp>
      <p:sp>
        <p:nvSpPr>
          <p:cNvPr id="4" name="Slide Number Placeholder 3"/>
          <p:cNvSpPr>
            <a:spLocks noGrp="1"/>
          </p:cNvSpPr>
          <p:nvPr>
            <p:ph type="sldNum" sz="quarter" idx="10"/>
          </p:nvPr>
        </p:nvSpPr>
        <p:spPr/>
        <p:txBody>
          <a:bodyPr/>
          <a:lstStyle/>
          <a:p>
            <a:fld id="{8DF4B266-D6F1-954D-80EC-3CF0FD77CED0}" type="slidenum">
              <a:rPr lang="en-US" smtClean="0"/>
              <a:t>20</a:t>
            </a:fld>
            <a:endParaRPr lang="en-US" dirty="0"/>
          </a:p>
        </p:txBody>
      </p:sp>
    </p:spTree>
    <p:extLst>
      <p:ext uri="{BB962C8B-B14F-4D97-AF65-F5344CB8AC3E}">
        <p14:creationId xmlns:p14="http://schemas.microsoft.com/office/powerpoint/2010/main" val="180600368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ea typeface="Helvetica" charset="0"/>
                <a:cs typeface="Helvetica" charset="0"/>
              </a:rPr>
              <a:t>We can now fit ideographic personality networks. In personality,</a:t>
            </a:r>
            <a:r>
              <a:rPr lang="en-US" baseline="0" dirty="0" smtClean="0">
                <a:ea typeface="Helvetica" charset="0"/>
                <a:cs typeface="Helvetica" charset="0"/>
              </a:rPr>
              <a:t> researchers have been calling for more ideographic, person-centered approaches to personality since the days of Gordon Allport.</a:t>
            </a:r>
          </a:p>
          <a:p>
            <a:endParaRPr lang="en-US" baseline="0" dirty="0" smtClean="0">
              <a:ea typeface="Helvetica" charset="0"/>
              <a:cs typeface="Helvetica" charset="0"/>
            </a:endParaRPr>
          </a:p>
          <a:p>
            <a:r>
              <a:rPr lang="en-US" baseline="0" dirty="0" smtClean="0">
                <a:ea typeface="Helvetica" charset="0"/>
                <a:cs typeface="Helvetica" charset="0"/>
              </a:rPr>
              <a:t>Today, I presented only the stability of edge weights in temporal and contemporaneous networks</a:t>
            </a:r>
          </a:p>
          <a:p>
            <a:endParaRPr lang="en-US" baseline="0" dirty="0" smtClean="0">
              <a:ea typeface="Helvetica" charset="0"/>
              <a:cs typeface="Helvetica" charset="0"/>
            </a:endParaRPr>
          </a:p>
          <a:p>
            <a:r>
              <a:rPr lang="en-US" baseline="0" dirty="0" smtClean="0">
                <a:ea typeface="Helvetica" charset="0"/>
                <a:cs typeface="Helvetica" charset="0"/>
              </a:rPr>
              <a:t>But there are many other network properties, which tended to be more stable across the two waves of the study.</a:t>
            </a:r>
          </a:p>
          <a:p>
            <a:endParaRPr lang="en-US" baseline="0" dirty="0" smtClean="0">
              <a:ea typeface="Helvetica" charset="0"/>
              <a:cs typeface="Helvetica" charset="0"/>
            </a:endParaRPr>
          </a:p>
          <a:p>
            <a:r>
              <a:rPr lang="en-US" baseline="0" dirty="0" smtClean="0">
                <a:ea typeface="Helvetica" charset="0"/>
                <a:cs typeface="Helvetica" charset="0"/>
              </a:rPr>
              <a:t>At present, it is unclear whether the lack of stability in the temporal networks indicates that there is no stability across two years in behavioral sequences or whether the considerable measurement and analytic issues we faced are responsible. If there is no stability, we expect this is because college students’ schedules tend to change greatly from year to year, which will likely impact their behavioral sequences when measured four hours apart. To the second, I believe that we used too few indicators, too coarse of an interval between measurements, and had too few responses from many of the participants to estimate an ideographic network with enough power.</a:t>
            </a:r>
          </a:p>
          <a:p>
            <a:endParaRPr lang="en-US" baseline="0" dirty="0" smtClean="0">
              <a:ea typeface="Helvetica" charset="0"/>
              <a:cs typeface="Helvetica" charset="0"/>
            </a:endParaRPr>
          </a:p>
          <a:p>
            <a:r>
              <a:rPr lang="en-US" baseline="0" dirty="0" smtClean="0">
                <a:ea typeface="Helvetica" charset="0"/>
                <a:cs typeface="Helvetica" charset="0"/>
              </a:rPr>
              <a:t>Despite this, we do see consistency at the level of contemporaneous ideographic networks as well as network properties of both temporal and contemporaneous networks.</a:t>
            </a:r>
            <a:endParaRPr lang="en-US" dirty="0" smtClean="0">
              <a:ea typeface="Helvetica" charset="0"/>
              <a:cs typeface="Helvetica" charset="0"/>
            </a:endParaRPr>
          </a:p>
        </p:txBody>
      </p:sp>
      <p:sp>
        <p:nvSpPr>
          <p:cNvPr id="4" name="Slide Number Placeholder 3"/>
          <p:cNvSpPr>
            <a:spLocks noGrp="1"/>
          </p:cNvSpPr>
          <p:nvPr>
            <p:ph type="sldNum" sz="quarter" idx="10"/>
          </p:nvPr>
        </p:nvSpPr>
        <p:spPr/>
        <p:txBody>
          <a:bodyPr/>
          <a:lstStyle/>
          <a:p>
            <a:fld id="{8DF4B266-D6F1-954D-80EC-3CF0FD77CED0}" type="slidenum">
              <a:rPr lang="en-US" smtClean="0"/>
              <a:t>21</a:t>
            </a:fld>
            <a:endParaRPr lang="en-US" dirty="0"/>
          </a:p>
        </p:txBody>
      </p:sp>
    </p:spTree>
    <p:extLst>
      <p:ext uri="{BB962C8B-B14F-4D97-AF65-F5344CB8AC3E}">
        <p14:creationId xmlns:p14="http://schemas.microsoft.com/office/powerpoint/2010/main" val="203275039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b="1" dirty="0" smtClean="0">
                <a:solidFill>
                  <a:srgbClr val="C00000"/>
                </a:solidFill>
                <a:latin typeface="Helvetica" charset="0"/>
                <a:ea typeface="Helvetica" charset="0"/>
                <a:cs typeface="Helvetica" charset="0"/>
              </a:rPr>
              <a:t>Intercepts: </a:t>
            </a:r>
            <a:r>
              <a:rPr lang="en-US" dirty="0" smtClean="0">
                <a:latin typeface="Helvetica" charset="0"/>
                <a:ea typeface="Helvetica" charset="0"/>
                <a:cs typeface="Helvetica" charset="0"/>
              </a:rPr>
              <a:t>no framework for unifying mean level differences as well as differences in patterns</a:t>
            </a:r>
            <a:endParaRPr lang="en-US" b="1" dirty="0" smtClean="0">
              <a:solidFill>
                <a:srgbClr val="C00000"/>
              </a:solidFill>
              <a:latin typeface="Helvetica" charset="0"/>
              <a:ea typeface="Helvetica" charset="0"/>
              <a:cs typeface="Helvetica" charset="0"/>
            </a:endParaRPr>
          </a:p>
          <a:p>
            <a:pPr marL="0" indent="0">
              <a:buNone/>
            </a:pPr>
            <a:endParaRPr lang="en-US" b="1" dirty="0" smtClean="0">
              <a:solidFill>
                <a:srgbClr val="C00000"/>
              </a:solidFill>
              <a:latin typeface="Helvetica" charset="0"/>
              <a:ea typeface="Helvetica" charset="0"/>
              <a:cs typeface="Helvetica" charset="0"/>
            </a:endParaRPr>
          </a:p>
          <a:p>
            <a:pPr marL="0" indent="0">
              <a:buNone/>
            </a:pPr>
            <a:r>
              <a:rPr lang="en-US" b="1" dirty="0" smtClean="0">
                <a:solidFill>
                  <a:srgbClr val="C00000"/>
                </a:solidFill>
                <a:latin typeface="Helvetica" charset="0"/>
                <a:ea typeface="Helvetica" charset="0"/>
                <a:cs typeface="Helvetica" charset="0"/>
              </a:rPr>
              <a:t>Measurement Interval: </a:t>
            </a:r>
            <a:r>
              <a:rPr lang="en-US" dirty="0" smtClean="0">
                <a:latin typeface="Helvetica" charset="0"/>
                <a:ea typeface="Helvetica" charset="0"/>
                <a:cs typeface="Helvetica" charset="0"/>
              </a:rPr>
              <a:t>lack of stability in temporal networks may reflect coarse gap between ESM assessments</a:t>
            </a:r>
            <a:endParaRPr lang="en-US" b="1" dirty="0" smtClean="0">
              <a:solidFill>
                <a:srgbClr val="C00000"/>
              </a:solidFill>
              <a:latin typeface="Helvetica" charset="0"/>
              <a:ea typeface="Helvetica" charset="0"/>
              <a:cs typeface="Helvetica" charset="0"/>
            </a:endParaRPr>
          </a:p>
          <a:p>
            <a:pPr marL="0" indent="0">
              <a:buNone/>
            </a:pPr>
            <a:endParaRPr lang="en-US" b="1" dirty="0" smtClean="0">
              <a:solidFill>
                <a:srgbClr val="C00000"/>
              </a:solidFill>
              <a:latin typeface="Helvetica" charset="0"/>
              <a:ea typeface="Helvetica" charset="0"/>
              <a:cs typeface="Helvetica" charset="0"/>
            </a:endParaRPr>
          </a:p>
          <a:p>
            <a:pPr marL="0" indent="0">
              <a:buNone/>
            </a:pPr>
            <a:r>
              <a:rPr lang="en-US" b="1" dirty="0" smtClean="0">
                <a:solidFill>
                  <a:srgbClr val="C00000"/>
                </a:solidFill>
                <a:latin typeface="Helvetica" charset="0"/>
                <a:ea typeface="Helvetica" charset="0"/>
                <a:cs typeface="Helvetica" charset="0"/>
              </a:rPr>
              <a:t>Too few variables: </a:t>
            </a:r>
            <a:r>
              <a:rPr lang="en-US" dirty="0" smtClean="0">
                <a:latin typeface="Helvetica" charset="0"/>
                <a:ea typeface="Helvetica" charset="0"/>
                <a:cs typeface="Helvetica" charset="0"/>
              </a:rPr>
              <a:t>Cannot ask or answer questions about Big 5 structure of dynamic, time-series networks</a:t>
            </a:r>
            <a:endParaRPr lang="en-US" b="1" dirty="0" smtClean="0">
              <a:solidFill>
                <a:srgbClr val="C00000"/>
              </a:solidFill>
              <a:latin typeface="Helvetica" charset="0"/>
              <a:ea typeface="Helvetica" charset="0"/>
              <a:cs typeface="Helvetica" charset="0"/>
            </a:endParaRPr>
          </a:p>
          <a:p>
            <a:pPr marL="0" indent="0">
              <a:buNone/>
            </a:pPr>
            <a:endParaRPr lang="en-US" b="1" dirty="0" smtClean="0">
              <a:solidFill>
                <a:srgbClr val="C00000"/>
              </a:solidFill>
              <a:latin typeface="Helvetica" charset="0"/>
              <a:ea typeface="Helvetica" charset="0"/>
              <a:cs typeface="Helvetica" charset="0"/>
            </a:endParaRPr>
          </a:p>
          <a:p>
            <a:pPr marL="0" indent="0">
              <a:buNone/>
            </a:pPr>
            <a:r>
              <a:rPr lang="en-US" b="1" dirty="0" smtClean="0">
                <a:solidFill>
                  <a:srgbClr val="C00000"/>
                </a:solidFill>
                <a:latin typeface="Helvetica" charset="0"/>
                <a:ea typeface="Helvetica" charset="0"/>
                <a:cs typeface="Helvetica" charset="0"/>
              </a:rPr>
              <a:t>Parameter stability uncertain: </a:t>
            </a:r>
            <a:r>
              <a:rPr lang="en-US" dirty="0" smtClean="0">
                <a:latin typeface="Helvetica" charset="0"/>
                <a:ea typeface="Helvetica" charset="0"/>
                <a:cs typeface="Helvetica" charset="0"/>
              </a:rPr>
              <a:t>Bootstrapping methods for time-series networks still in development</a:t>
            </a:r>
          </a:p>
          <a:p>
            <a:pPr marL="0" indent="0">
              <a:buNone/>
            </a:pPr>
            <a:endParaRPr lang="en-US" dirty="0" smtClean="0">
              <a:latin typeface="Helvetica" charset="0"/>
              <a:ea typeface="Helvetica" charset="0"/>
              <a:cs typeface="Helvetica" charset="0"/>
            </a:endParaRPr>
          </a:p>
          <a:p>
            <a:pPr marL="0" indent="0">
              <a:buNone/>
            </a:pPr>
            <a:r>
              <a:rPr lang="en-US" b="1" dirty="0" smtClean="0">
                <a:solidFill>
                  <a:srgbClr val="C00000"/>
                </a:solidFill>
                <a:latin typeface="Helvetica" charset="0"/>
                <a:ea typeface="Helvetica" charset="0"/>
                <a:cs typeface="Helvetica" charset="0"/>
              </a:rPr>
              <a:t>Absolute Change:</a:t>
            </a:r>
            <a:r>
              <a:rPr lang="en-US" dirty="0" smtClean="0">
                <a:latin typeface="Helvetica" charset="0"/>
                <a:ea typeface="Helvetica" charset="0"/>
                <a:cs typeface="Helvetica" charset="0"/>
              </a:rPr>
              <a:t> Not meaningful with two time points and a 1 year gap</a:t>
            </a:r>
            <a:endParaRPr lang="en-US" dirty="0">
              <a:latin typeface="Helvetica" charset="0"/>
              <a:ea typeface="Helvetica" charset="0"/>
              <a:cs typeface="Helvetica" charset="0"/>
            </a:endParaRPr>
          </a:p>
        </p:txBody>
      </p:sp>
      <p:sp>
        <p:nvSpPr>
          <p:cNvPr id="4" name="Slide Number Placeholder 3"/>
          <p:cNvSpPr>
            <a:spLocks noGrp="1"/>
          </p:cNvSpPr>
          <p:nvPr>
            <p:ph type="sldNum" sz="quarter" idx="10"/>
          </p:nvPr>
        </p:nvSpPr>
        <p:spPr/>
        <p:txBody>
          <a:bodyPr/>
          <a:lstStyle/>
          <a:p>
            <a:fld id="{8DF4B266-D6F1-954D-80EC-3CF0FD77CED0}" type="slidenum">
              <a:rPr lang="en-US" smtClean="0"/>
              <a:t>22</a:t>
            </a:fld>
            <a:endParaRPr lang="en-US" dirty="0"/>
          </a:p>
        </p:txBody>
      </p:sp>
    </p:spTree>
    <p:extLst>
      <p:ext uri="{BB962C8B-B14F-4D97-AF65-F5344CB8AC3E}">
        <p14:creationId xmlns:p14="http://schemas.microsoft.com/office/powerpoint/2010/main" val="53331320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sum, group level networks show strong stability over time and partially mirror the Big 5 structure, while individual</a:t>
            </a:r>
            <a:r>
              <a:rPr lang="en-US" baseline="0" dirty="0" smtClean="0"/>
              <a:t> networks show less stability over time and diverge from the Big 5 structure. Thank you.</a:t>
            </a:r>
          </a:p>
          <a:p>
            <a:endParaRPr lang="en-US" baseline="0" dirty="0" smtClean="0"/>
          </a:p>
          <a:p>
            <a:r>
              <a:rPr lang="en-US" baseline="0" dirty="0" smtClean="0"/>
              <a:t>Get the within-semester associations for subjects who have enough measurement points</a:t>
            </a:r>
            <a:endParaRPr lang="en-US" dirty="0"/>
          </a:p>
        </p:txBody>
      </p:sp>
      <p:sp>
        <p:nvSpPr>
          <p:cNvPr id="4" name="Slide Number Placeholder 3"/>
          <p:cNvSpPr>
            <a:spLocks noGrp="1"/>
          </p:cNvSpPr>
          <p:nvPr>
            <p:ph type="sldNum" sz="quarter" idx="10"/>
          </p:nvPr>
        </p:nvSpPr>
        <p:spPr/>
        <p:txBody>
          <a:bodyPr/>
          <a:lstStyle/>
          <a:p>
            <a:fld id="{8DF4B266-D6F1-954D-80EC-3CF0FD77CED0}" type="slidenum">
              <a:rPr lang="en-US" smtClean="0"/>
              <a:t>23</a:t>
            </a:fld>
            <a:endParaRPr lang="en-US" dirty="0"/>
          </a:p>
        </p:txBody>
      </p:sp>
    </p:spTree>
    <p:extLst>
      <p:ext uri="{BB962C8B-B14F-4D97-AF65-F5344CB8AC3E}">
        <p14:creationId xmlns:p14="http://schemas.microsoft.com/office/powerpoint/2010/main" val="87981266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In sum, group level networks show strong stability over time and partially mirror the Big 5 structure, while individual</a:t>
            </a:r>
            <a:r>
              <a:rPr lang="en-US" baseline="0" smtClean="0"/>
              <a:t> networks show less stability over time and diverge from the Big 5 structure. Thank you.</a:t>
            </a:r>
            <a:endParaRPr lang="en-US"/>
          </a:p>
        </p:txBody>
      </p:sp>
      <p:sp>
        <p:nvSpPr>
          <p:cNvPr id="4" name="Slide Number Placeholder 3"/>
          <p:cNvSpPr>
            <a:spLocks noGrp="1"/>
          </p:cNvSpPr>
          <p:nvPr>
            <p:ph type="sldNum" sz="quarter" idx="10"/>
          </p:nvPr>
        </p:nvSpPr>
        <p:spPr/>
        <p:txBody>
          <a:bodyPr/>
          <a:lstStyle/>
          <a:p>
            <a:fld id="{8DF4B266-D6F1-954D-80EC-3CF0FD77CED0}" type="slidenum">
              <a:rPr lang="en-US" smtClean="0"/>
              <a:t>24</a:t>
            </a:fld>
            <a:endParaRPr lang="en-US"/>
          </a:p>
        </p:txBody>
      </p:sp>
    </p:spTree>
    <p:extLst>
      <p:ext uri="{BB962C8B-B14F-4D97-AF65-F5344CB8AC3E}">
        <p14:creationId xmlns:p14="http://schemas.microsoft.com/office/powerpoint/2010/main" val="163793695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In sum, group level networks show strong stability over time and partially mirror the Big 5 structure, while individual</a:t>
            </a:r>
            <a:r>
              <a:rPr lang="en-US" baseline="0" smtClean="0"/>
              <a:t> networks show less stability over time and diverge from the Big 5 structure. Thank you.</a:t>
            </a:r>
            <a:endParaRPr lang="en-US"/>
          </a:p>
        </p:txBody>
      </p:sp>
      <p:sp>
        <p:nvSpPr>
          <p:cNvPr id="4" name="Slide Number Placeholder 3"/>
          <p:cNvSpPr>
            <a:spLocks noGrp="1"/>
          </p:cNvSpPr>
          <p:nvPr>
            <p:ph type="sldNum" sz="quarter" idx="10"/>
          </p:nvPr>
        </p:nvSpPr>
        <p:spPr/>
        <p:txBody>
          <a:bodyPr/>
          <a:lstStyle/>
          <a:p>
            <a:fld id="{8DF4B266-D6F1-954D-80EC-3CF0FD77CED0}" type="slidenum">
              <a:rPr lang="en-US" smtClean="0"/>
              <a:t>25</a:t>
            </a:fld>
            <a:endParaRPr lang="en-US"/>
          </a:p>
        </p:txBody>
      </p:sp>
    </p:spTree>
    <p:extLst>
      <p:ext uri="{BB962C8B-B14F-4D97-AF65-F5344CB8AC3E}">
        <p14:creationId xmlns:p14="http://schemas.microsoft.com/office/powerpoint/2010/main" val="18240822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60438" y="1143000"/>
            <a:ext cx="4937125" cy="3086100"/>
          </a:xfrm>
        </p:spPr>
      </p:sp>
      <p:sp>
        <p:nvSpPr>
          <p:cNvPr id="3" name="Notes Placeholder 2"/>
          <p:cNvSpPr>
            <a:spLocks noGrp="1"/>
          </p:cNvSpPr>
          <p:nvPr>
            <p:ph type="body" idx="1"/>
          </p:nvPr>
        </p:nvSpPr>
        <p:spPr/>
        <p:txBody>
          <a:bodyPr/>
          <a:lstStyle/>
          <a:p>
            <a:r>
              <a:rPr lang="en-US" baseline="0" smtClean="0"/>
              <a:t>The formulation of the factor analytic model, however, refers to the structure of personality in the population CLICK -- that is, it describes and explains between person differences. Thus, when we talk about personality development from this perspective, we are talking about broad population level changes. </a:t>
            </a:r>
          </a:p>
          <a:p>
            <a:r>
              <a:rPr lang="en-US" baseline="0" smtClean="0"/>
              <a:t/>
            </a:r>
            <a:br>
              <a:rPr lang="en-US" baseline="0" smtClean="0"/>
            </a:br>
            <a:r>
              <a:rPr lang="en-US" baseline="0" smtClean="0"/>
              <a:t>CLICK</a:t>
            </a:r>
            <a:endParaRPr lang="en-US"/>
          </a:p>
        </p:txBody>
      </p:sp>
      <p:sp>
        <p:nvSpPr>
          <p:cNvPr id="4" name="Slide Number Placeholder 3"/>
          <p:cNvSpPr>
            <a:spLocks noGrp="1"/>
          </p:cNvSpPr>
          <p:nvPr>
            <p:ph type="sldNum" sz="quarter" idx="10"/>
          </p:nvPr>
        </p:nvSpPr>
        <p:spPr/>
        <p:txBody>
          <a:bodyPr/>
          <a:lstStyle/>
          <a:p>
            <a:fld id="{8DF4B266-D6F1-954D-80EC-3CF0FD77CED0}" type="slidenum">
              <a:rPr lang="en-US" smtClean="0"/>
              <a:t>3</a:t>
            </a:fld>
            <a:endParaRPr lang="en-US"/>
          </a:p>
        </p:txBody>
      </p:sp>
    </p:spTree>
    <p:extLst>
      <p:ext uri="{BB962C8B-B14F-4D97-AF65-F5344CB8AC3E}">
        <p14:creationId xmlns:p14="http://schemas.microsoft.com/office/powerpoint/2010/main" val="20896016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60438" y="1143000"/>
            <a:ext cx="4937125" cy="3086100"/>
          </a:xfrm>
        </p:spPr>
      </p:sp>
      <p:sp>
        <p:nvSpPr>
          <p:cNvPr id="3" name="Notes Placeholder 2"/>
          <p:cNvSpPr>
            <a:spLocks noGrp="1"/>
          </p:cNvSpPr>
          <p:nvPr>
            <p:ph type="body" idx="1"/>
          </p:nvPr>
        </p:nvSpPr>
        <p:spPr/>
        <p:txBody>
          <a:bodyPr/>
          <a:lstStyle/>
          <a:p>
            <a:r>
              <a:rPr lang="en-US" baseline="0" smtClean="0"/>
              <a:t>That does not mean, however, that the same structure applies to a single individual who may demonstrate unique trait structures, problematizing what it means to think of trait development using traditional personality measures. </a:t>
            </a:r>
            <a:endParaRPr lang="en-US"/>
          </a:p>
        </p:txBody>
      </p:sp>
      <p:sp>
        <p:nvSpPr>
          <p:cNvPr id="4" name="Slide Number Placeholder 3"/>
          <p:cNvSpPr>
            <a:spLocks noGrp="1"/>
          </p:cNvSpPr>
          <p:nvPr>
            <p:ph type="sldNum" sz="quarter" idx="10"/>
          </p:nvPr>
        </p:nvSpPr>
        <p:spPr/>
        <p:txBody>
          <a:bodyPr/>
          <a:lstStyle/>
          <a:p>
            <a:fld id="{8DF4B266-D6F1-954D-80EC-3CF0FD77CED0}" type="slidenum">
              <a:rPr lang="en-US" smtClean="0"/>
              <a:t>4</a:t>
            </a:fld>
            <a:endParaRPr lang="en-US"/>
          </a:p>
        </p:txBody>
      </p:sp>
    </p:spTree>
    <p:extLst>
      <p:ext uri="{BB962C8B-B14F-4D97-AF65-F5344CB8AC3E}">
        <p14:creationId xmlns:p14="http://schemas.microsoft.com/office/powerpoint/2010/main" val="15941764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smtClean="0"/>
              <a:t>When we think about personality at the individual level, we are typically thinking of ourselves. However, when you study personality development, you quickly realize that everyone </a:t>
            </a:r>
            <a:r>
              <a:rPr lang="en-US" baseline="0" smtClean="0"/>
              <a:t>has an opinion about personality and personality development. On the one hand, they see themselves as a very different, more mature person. On the other, they see threads of their past selves in who they are now.</a:t>
            </a:r>
          </a:p>
          <a:p>
            <a:endParaRPr lang="en-US" baseline="0" smtClean="0"/>
          </a:p>
        </p:txBody>
      </p:sp>
      <p:sp>
        <p:nvSpPr>
          <p:cNvPr id="4" name="Slide Number Placeholder 3"/>
          <p:cNvSpPr>
            <a:spLocks noGrp="1"/>
          </p:cNvSpPr>
          <p:nvPr>
            <p:ph type="sldNum" sz="quarter" idx="10"/>
          </p:nvPr>
        </p:nvSpPr>
        <p:spPr/>
        <p:txBody>
          <a:bodyPr/>
          <a:lstStyle/>
          <a:p>
            <a:fld id="{8DF4B266-D6F1-954D-80EC-3CF0FD77CED0}" type="slidenum">
              <a:rPr lang="en-US" smtClean="0"/>
              <a:t>5</a:t>
            </a:fld>
            <a:endParaRPr lang="en-US"/>
          </a:p>
        </p:txBody>
      </p:sp>
    </p:spTree>
    <p:extLst>
      <p:ext uri="{BB962C8B-B14F-4D97-AF65-F5344CB8AC3E}">
        <p14:creationId xmlns:p14="http://schemas.microsoft.com/office/powerpoint/2010/main" val="4801009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How do we empirically investigate continuity and change in personality? There are three main perspectives.</a:t>
            </a:r>
          </a:p>
          <a:p>
            <a:r>
              <a:rPr lang="en-US" baseline="0" dirty="0" smtClean="0"/>
              <a:t>First, absolute change looks at individual or population level mean changes over time, shown here by the slopes of the lines, that represent individual changes in neuroticism over 2 years.</a:t>
            </a:r>
          </a:p>
          <a:p>
            <a:endParaRPr lang="en-US" baseline="0" dirty="0" smtClean="0"/>
          </a:p>
          <a:p>
            <a:r>
              <a:rPr lang="en-US" baseline="0" dirty="0" smtClean="0"/>
              <a:t>Second, by looking at rank order change, which indexes whether mean level change is systematic at the level of the population, as well as individual differences in change. That is, do people who are higher in neuroticism at wave 1 remain higher at wave 2? If yes, we should parallel lines when we plot ranks.</a:t>
            </a:r>
          </a:p>
          <a:p>
            <a:endParaRPr lang="en-US" baseline="0" dirty="0" smtClean="0"/>
          </a:p>
          <a:p>
            <a:r>
              <a:rPr lang="en-US" baseline="0" dirty="0" smtClean="0"/>
              <a:t>Third, by looking at ipsative or profile change, which indexes whether change is systematic at the level of a person. Basically, we look at a person’s profile of scores over time, and we see if they are parallel.</a:t>
            </a:r>
          </a:p>
          <a:p>
            <a:endParaRPr lang="en-US" baseline="0" dirty="0" smtClean="0"/>
          </a:p>
          <a:p>
            <a:r>
              <a:rPr lang="en-US" baseline="0" dirty="0" smtClean="0"/>
              <a:t>Research into these 3 kinds of stability using the Big 5 have shown that personality is rather stable over time, even across the whole life course.</a:t>
            </a:r>
          </a:p>
          <a:p>
            <a:r>
              <a:rPr lang="en-US" baseline="0" dirty="0" smtClean="0"/>
              <a:t/>
            </a:r>
            <a:br>
              <a:rPr lang="en-US" baseline="0" dirty="0" smtClean="0"/>
            </a:br>
            <a:r>
              <a:rPr lang="en-US" baseline="0" dirty="0" smtClean="0"/>
              <a:t>However, there are also individual differences in the degree, direction, and type of change.</a:t>
            </a:r>
          </a:p>
        </p:txBody>
      </p:sp>
      <p:sp>
        <p:nvSpPr>
          <p:cNvPr id="4" name="Slide Number Placeholder 3"/>
          <p:cNvSpPr>
            <a:spLocks noGrp="1"/>
          </p:cNvSpPr>
          <p:nvPr>
            <p:ph type="sldNum" sz="quarter" idx="10"/>
          </p:nvPr>
        </p:nvSpPr>
        <p:spPr/>
        <p:txBody>
          <a:bodyPr/>
          <a:lstStyle/>
          <a:p>
            <a:fld id="{8DF4B266-D6F1-954D-80EC-3CF0FD77CED0}" type="slidenum">
              <a:rPr lang="en-US" smtClean="0"/>
              <a:t>6</a:t>
            </a:fld>
            <a:endParaRPr lang="en-US"/>
          </a:p>
        </p:txBody>
      </p:sp>
    </p:spTree>
    <p:extLst>
      <p:ext uri="{BB962C8B-B14F-4D97-AF65-F5344CB8AC3E}">
        <p14:creationId xmlns:p14="http://schemas.microsoft.com/office/powerpoint/2010/main" val="5207776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Individual</a:t>
            </a:r>
            <a:r>
              <a:rPr lang="en-US" baseline="0" smtClean="0"/>
              <a:t> differences beg the question of the processes underlying such change.</a:t>
            </a:r>
          </a:p>
          <a:p>
            <a:endParaRPr lang="en-US" baseline="0" smtClean="0"/>
          </a:p>
          <a:p>
            <a:r>
              <a:rPr lang="en-US" baseline="0" err="1" smtClean="0"/>
              <a:t>Mischel</a:t>
            </a:r>
            <a:r>
              <a:rPr lang="en-US" baseline="0" smtClean="0"/>
              <a:t> and </a:t>
            </a:r>
            <a:r>
              <a:rPr lang="en-US" baseline="0" err="1" smtClean="0"/>
              <a:t>Shoda’s</a:t>
            </a:r>
            <a:r>
              <a:rPr lang="en-US" baseline="0" smtClean="0"/>
              <a:t> cognitive affective personality system offers a possible explanation. According to their model, individuals actively interact with their environment. Individual differences are not just in behavior, but also in the if</a:t>
            </a:r>
            <a:r>
              <a:rPr lang="mr-IN" baseline="0" smtClean="0"/>
              <a:t>…</a:t>
            </a:r>
            <a:r>
              <a:rPr lang="en-US" baseline="0" smtClean="0"/>
              <a:t> then contingencies between psychological appraisals of situation features and cognitive and affective processes and tags of these features, which then generate behaviors. In other words, individuals may get to the same behaviors through many different paths, which suggests why behavioral (personality) change is not systematic across people.</a:t>
            </a:r>
            <a:endParaRPr lang="en-US"/>
          </a:p>
        </p:txBody>
      </p:sp>
      <p:sp>
        <p:nvSpPr>
          <p:cNvPr id="4" name="Slide Number Placeholder 3"/>
          <p:cNvSpPr>
            <a:spLocks noGrp="1"/>
          </p:cNvSpPr>
          <p:nvPr>
            <p:ph type="sldNum" sz="quarter" idx="10"/>
          </p:nvPr>
        </p:nvSpPr>
        <p:spPr/>
        <p:txBody>
          <a:bodyPr/>
          <a:lstStyle/>
          <a:p>
            <a:fld id="{8DF4B266-D6F1-954D-80EC-3CF0FD77CED0}" type="slidenum">
              <a:rPr lang="en-US" smtClean="0"/>
              <a:t>7</a:t>
            </a:fld>
            <a:endParaRPr lang="en-US"/>
          </a:p>
        </p:txBody>
      </p:sp>
    </p:spTree>
    <p:extLst>
      <p:ext uri="{BB962C8B-B14F-4D97-AF65-F5344CB8AC3E}">
        <p14:creationId xmlns:p14="http://schemas.microsoft.com/office/powerpoint/2010/main" val="2958008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Studying</a:t>
            </a:r>
            <a:r>
              <a:rPr lang="en-US" baseline="0" smtClean="0"/>
              <a:t> psychological processes of personality has remained difficult and limited. But recent advances in technology allow researchers to use more naturalistic measures that capture state, rather than trait, measures of dispositions. The most popular way of doing so is with experience sampling measures in which people respond to short surveys multiple times per day for a period of several days, weeks, or even months. </a:t>
            </a:r>
            <a:endParaRPr lang="en-US"/>
          </a:p>
        </p:txBody>
      </p:sp>
      <p:sp>
        <p:nvSpPr>
          <p:cNvPr id="4" name="Slide Number Placeholder 3"/>
          <p:cNvSpPr>
            <a:spLocks noGrp="1"/>
          </p:cNvSpPr>
          <p:nvPr>
            <p:ph type="sldNum" sz="quarter" idx="10"/>
          </p:nvPr>
        </p:nvSpPr>
        <p:spPr/>
        <p:txBody>
          <a:bodyPr/>
          <a:lstStyle/>
          <a:p>
            <a:fld id="{8DF4B266-D6F1-954D-80EC-3CF0FD77CED0}" type="slidenum">
              <a:rPr lang="en-US" smtClean="0"/>
              <a:t>8</a:t>
            </a:fld>
            <a:endParaRPr lang="en-US"/>
          </a:p>
        </p:txBody>
      </p:sp>
    </p:spTree>
    <p:extLst>
      <p:ext uri="{BB962C8B-B14F-4D97-AF65-F5344CB8AC3E}">
        <p14:creationId xmlns:p14="http://schemas.microsoft.com/office/powerpoint/2010/main" val="18858997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smtClean="0"/>
              <a:t>Such data allows us to capture variability in psychological processes and behavior at the individual level that are missed with broad measures. </a:t>
            </a:r>
          </a:p>
          <a:p>
            <a:endParaRPr lang="en-US" baseline="0" smtClean="0"/>
          </a:p>
          <a:p>
            <a:r>
              <a:rPr lang="en-US" baseline="0" smtClean="0"/>
              <a:t>Moreover, when coupled with a network approach, ESM data can be used to create network </a:t>
            </a:r>
            <a:r>
              <a:rPr lang="en-US" baseline="0" smtClean="0"/>
              <a:t>models can </a:t>
            </a:r>
            <a:r>
              <a:rPr lang="en-US" baseline="0" smtClean="0"/>
              <a:t>for </a:t>
            </a:r>
            <a:r>
              <a:rPr lang="en-US" baseline="0" smtClean="0"/>
              <a:t>individual people, allowing for unique interdependencies among responses. </a:t>
            </a:r>
          </a:p>
          <a:p>
            <a:endParaRPr lang="en-US" baseline="0" smtClean="0"/>
          </a:p>
          <a:p>
            <a:r>
              <a:rPr lang="en-US" baseline="0" smtClean="0"/>
              <a:t>Such an approach has the advantage of allowing us to model personality closer to the level of a person. In other words, we can model unique relationships among the individuals self-reported observable and unobservable experiences, which may finally allow us to answer the question of whether ideographic assessments of personality do stack up to the power of nomothetic assessments.</a:t>
            </a:r>
            <a:endParaRPr lang="en-US"/>
          </a:p>
        </p:txBody>
      </p:sp>
      <p:sp>
        <p:nvSpPr>
          <p:cNvPr id="4" name="Slide Number Placeholder 3"/>
          <p:cNvSpPr>
            <a:spLocks noGrp="1"/>
          </p:cNvSpPr>
          <p:nvPr>
            <p:ph type="sldNum" sz="quarter" idx="10"/>
          </p:nvPr>
        </p:nvSpPr>
        <p:spPr/>
        <p:txBody>
          <a:bodyPr/>
          <a:lstStyle/>
          <a:p>
            <a:fld id="{DF8C7611-33D0-5D4D-97A9-0E468B5F1BF6}" type="slidenum">
              <a:rPr lang="en-US" smtClean="0"/>
              <a:t>9</a:t>
            </a:fld>
            <a:endParaRPr lang="en-US"/>
          </a:p>
        </p:txBody>
      </p:sp>
    </p:spTree>
    <p:extLst>
      <p:ext uri="{BB962C8B-B14F-4D97-AF65-F5344CB8AC3E}">
        <p14:creationId xmlns:p14="http://schemas.microsoft.com/office/powerpoint/2010/main" val="6085727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1600" y="1122363"/>
            <a:ext cx="8229600" cy="2387600"/>
          </a:xfrm>
        </p:spPr>
        <p:txBody>
          <a:bodyPr anchor="b"/>
          <a:lstStyle>
            <a:lvl1pPr algn="ctr">
              <a:defRPr sz="5400"/>
            </a:lvl1pPr>
          </a:lstStyle>
          <a:p>
            <a:r>
              <a:rPr lang="en-US" smtClean="0"/>
              <a:t>Click to edit Master title style</a:t>
            </a:r>
            <a:endParaRPr lang="en-US" dirty="0"/>
          </a:p>
        </p:txBody>
      </p:sp>
      <p:sp>
        <p:nvSpPr>
          <p:cNvPr id="3" name="Subtitle 2"/>
          <p:cNvSpPr>
            <a:spLocks noGrp="1"/>
          </p:cNvSpPr>
          <p:nvPr>
            <p:ph type="subTitle" idx="1"/>
          </p:nvPr>
        </p:nvSpPr>
        <p:spPr>
          <a:xfrm>
            <a:off x="1371600" y="3602038"/>
            <a:ext cx="8229600" cy="1655762"/>
          </a:xfrm>
        </p:spPr>
        <p:txBody>
          <a:bodyPr/>
          <a:lstStyle>
            <a:lvl1pPr marL="0" indent="0" algn="ctr">
              <a:buNone/>
              <a:defRPr sz="2160"/>
            </a:lvl1pPr>
            <a:lvl2pPr marL="411480" indent="0" algn="ctr">
              <a:buNone/>
              <a:defRPr sz="1800"/>
            </a:lvl2pPr>
            <a:lvl3pPr marL="822960" indent="0" algn="ctr">
              <a:buNone/>
              <a:defRPr sz="1620"/>
            </a:lvl3pPr>
            <a:lvl4pPr marL="1234440" indent="0" algn="ctr">
              <a:buNone/>
              <a:defRPr sz="1440"/>
            </a:lvl4pPr>
            <a:lvl5pPr marL="1645920" indent="0" algn="ctr">
              <a:buNone/>
              <a:defRPr sz="1440"/>
            </a:lvl5pPr>
            <a:lvl6pPr marL="2057400" indent="0" algn="ctr">
              <a:buNone/>
              <a:defRPr sz="1440"/>
            </a:lvl6pPr>
            <a:lvl7pPr marL="2468880" indent="0" algn="ctr">
              <a:buNone/>
              <a:defRPr sz="1440"/>
            </a:lvl7pPr>
            <a:lvl8pPr marL="2880360" indent="0" algn="ctr">
              <a:buNone/>
              <a:defRPr sz="1440"/>
            </a:lvl8pPr>
            <a:lvl9pPr marL="3291840" indent="0" algn="ctr">
              <a:buNone/>
              <a:defRPr sz="144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E5DF7C31-3E4E-7F45-8227-8C384582F41B}" type="datetimeFigureOut">
              <a:rPr lang="en-US" smtClean="0"/>
              <a:t>6/17/17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BD0EAB2-9C57-9B46-9732-A091D5ED34E4}"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5DF7C31-3E4E-7F45-8227-8C384582F41B}" type="datetimeFigureOut">
              <a:rPr lang="en-US" smtClean="0"/>
              <a:t>6/17/17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BD0EAB2-9C57-9B46-9732-A091D5ED34E4}"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852410" y="365125"/>
            <a:ext cx="2366010"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754380" y="365125"/>
            <a:ext cx="696087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5DF7C31-3E4E-7F45-8227-8C384582F41B}" type="datetimeFigureOut">
              <a:rPr lang="en-US" smtClean="0"/>
              <a:t>6/17/17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BD0EAB2-9C57-9B46-9732-A091D5ED34E4}"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5DF7C31-3E4E-7F45-8227-8C384582F41B}" type="datetimeFigureOut">
              <a:rPr lang="en-US" smtClean="0"/>
              <a:t>6/17/17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BD0EAB2-9C57-9B46-9732-A091D5ED34E4}"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48665" y="1709739"/>
            <a:ext cx="9464040" cy="2852737"/>
          </a:xfrm>
        </p:spPr>
        <p:txBody>
          <a:bodyPr anchor="b"/>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748665" y="4589464"/>
            <a:ext cx="9464040" cy="1500187"/>
          </a:xfrm>
        </p:spPr>
        <p:txBody>
          <a:bodyPr/>
          <a:lstStyle>
            <a:lvl1pPr marL="0" indent="0">
              <a:buNone/>
              <a:defRPr sz="2160">
                <a:solidFill>
                  <a:schemeClr val="tx1">
                    <a:tint val="75000"/>
                  </a:schemeClr>
                </a:solidFill>
              </a:defRPr>
            </a:lvl1pPr>
            <a:lvl2pPr marL="411480" indent="0">
              <a:buNone/>
              <a:defRPr sz="1800">
                <a:solidFill>
                  <a:schemeClr val="tx1">
                    <a:tint val="75000"/>
                  </a:schemeClr>
                </a:solidFill>
              </a:defRPr>
            </a:lvl2pPr>
            <a:lvl3pPr marL="822960" indent="0">
              <a:buNone/>
              <a:defRPr sz="1620">
                <a:solidFill>
                  <a:schemeClr val="tx1">
                    <a:tint val="75000"/>
                  </a:schemeClr>
                </a:solidFill>
              </a:defRPr>
            </a:lvl3pPr>
            <a:lvl4pPr marL="1234440" indent="0">
              <a:buNone/>
              <a:defRPr sz="1440">
                <a:solidFill>
                  <a:schemeClr val="tx1">
                    <a:tint val="75000"/>
                  </a:schemeClr>
                </a:solidFill>
              </a:defRPr>
            </a:lvl4pPr>
            <a:lvl5pPr marL="1645920" indent="0">
              <a:buNone/>
              <a:defRPr sz="1440">
                <a:solidFill>
                  <a:schemeClr val="tx1">
                    <a:tint val="75000"/>
                  </a:schemeClr>
                </a:solidFill>
              </a:defRPr>
            </a:lvl5pPr>
            <a:lvl6pPr marL="2057400" indent="0">
              <a:buNone/>
              <a:defRPr sz="1440">
                <a:solidFill>
                  <a:schemeClr val="tx1">
                    <a:tint val="75000"/>
                  </a:schemeClr>
                </a:solidFill>
              </a:defRPr>
            </a:lvl6pPr>
            <a:lvl7pPr marL="2468880" indent="0">
              <a:buNone/>
              <a:defRPr sz="1440">
                <a:solidFill>
                  <a:schemeClr val="tx1">
                    <a:tint val="75000"/>
                  </a:schemeClr>
                </a:solidFill>
              </a:defRPr>
            </a:lvl7pPr>
            <a:lvl8pPr marL="2880360" indent="0">
              <a:buNone/>
              <a:defRPr sz="1440">
                <a:solidFill>
                  <a:schemeClr val="tx1">
                    <a:tint val="75000"/>
                  </a:schemeClr>
                </a:solidFill>
              </a:defRPr>
            </a:lvl8pPr>
            <a:lvl9pPr marL="3291840" indent="0">
              <a:buNone/>
              <a:defRPr sz="144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5DF7C31-3E4E-7F45-8227-8C384582F41B}" type="datetimeFigureOut">
              <a:rPr lang="en-US" smtClean="0"/>
              <a:t>6/17/17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BD0EAB2-9C57-9B46-9732-A091D5ED34E4}"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754380" y="1825625"/>
            <a:ext cx="466344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554980" y="1825625"/>
            <a:ext cx="466344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E5DF7C31-3E4E-7F45-8227-8C384582F41B}" type="datetimeFigureOut">
              <a:rPr lang="en-US" smtClean="0"/>
              <a:t>6/17/17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BD0EAB2-9C57-9B46-9732-A091D5ED34E4}"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755809" y="365126"/>
            <a:ext cx="946404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755810" y="1681163"/>
            <a:ext cx="4642008" cy="823912"/>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en-US" smtClean="0"/>
              <a:t>Click to edit Master text styles</a:t>
            </a:r>
          </a:p>
        </p:txBody>
      </p:sp>
      <p:sp>
        <p:nvSpPr>
          <p:cNvPr id="4" name="Content Placeholder 3"/>
          <p:cNvSpPr>
            <a:spLocks noGrp="1"/>
          </p:cNvSpPr>
          <p:nvPr>
            <p:ph sz="half" idx="2"/>
          </p:nvPr>
        </p:nvSpPr>
        <p:spPr>
          <a:xfrm>
            <a:off x="755810" y="2505075"/>
            <a:ext cx="464200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554980" y="1681163"/>
            <a:ext cx="4664869" cy="823912"/>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en-US" smtClean="0"/>
              <a:t>Click to edit Master text styles</a:t>
            </a:r>
          </a:p>
        </p:txBody>
      </p:sp>
      <p:sp>
        <p:nvSpPr>
          <p:cNvPr id="6" name="Content Placeholder 5"/>
          <p:cNvSpPr>
            <a:spLocks noGrp="1"/>
          </p:cNvSpPr>
          <p:nvPr>
            <p:ph sz="quarter" idx="4"/>
          </p:nvPr>
        </p:nvSpPr>
        <p:spPr>
          <a:xfrm>
            <a:off x="5554980" y="2505075"/>
            <a:ext cx="4664869"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E5DF7C31-3E4E-7F45-8227-8C384582F41B}" type="datetimeFigureOut">
              <a:rPr lang="en-US" smtClean="0"/>
              <a:t>6/17/17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BD0EAB2-9C57-9B46-9732-A091D5ED34E4}"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E5DF7C31-3E4E-7F45-8227-8C384582F41B}" type="datetimeFigureOut">
              <a:rPr lang="en-US" smtClean="0"/>
              <a:t>6/17/17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BD0EAB2-9C57-9B46-9732-A091D5ED34E4}"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5DF7C31-3E4E-7F45-8227-8C384582F41B}" type="datetimeFigureOut">
              <a:rPr lang="en-US" smtClean="0"/>
              <a:t>6/17/17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BD0EAB2-9C57-9B46-9732-A091D5ED34E4}"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55810" y="457200"/>
            <a:ext cx="3539013" cy="1600200"/>
          </a:xfrm>
        </p:spPr>
        <p:txBody>
          <a:bodyPr anchor="b"/>
          <a:lstStyle>
            <a:lvl1pPr>
              <a:defRPr sz="2880"/>
            </a:lvl1pPr>
          </a:lstStyle>
          <a:p>
            <a:r>
              <a:rPr lang="en-US" smtClean="0"/>
              <a:t>Click to edit Master title style</a:t>
            </a:r>
            <a:endParaRPr lang="en-US" dirty="0"/>
          </a:p>
        </p:txBody>
      </p:sp>
      <p:sp>
        <p:nvSpPr>
          <p:cNvPr id="3" name="Content Placeholder 2"/>
          <p:cNvSpPr>
            <a:spLocks noGrp="1"/>
          </p:cNvSpPr>
          <p:nvPr>
            <p:ph idx="1"/>
          </p:nvPr>
        </p:nvSpPr>
        <p:spPr>
          <a:xfrm>
            <a:off x="4664869" y="987426"/>
            <a:ext cx="5554980" cy="4873625"/>
          </a:xfrm>
        </p:spPr>
        <p:txBody>
          <a:bodyPr/>
          <a:lstStyle>
            <a:lvl1pPr>
              <a:defRPr sz="2880"/>
            </a:lvl1pPr>
            <a:lvl2pPr>
              <a:defRPr sz="2520"/>
            </a:lvl2pPr>
            <a:lvl3pPr>
              <a:defRPr sz="216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755810" y="2057400"/>
            <a:ext cx="3539013" cy="3811588"/>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5DF7C31-3E4E-7F45-8227-8C384582F41B}" type="datetimeFigureOut">
              <a:rPr lang="en-US" smtClean="0"/>
              <a:t>6/17/17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BD0EAB2-9C57-9B46-9732-A091D5ED34E4}"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55810" y="457200"/>
            <a:ext cx="3539013" cy="1600200"/>
          </a:xfrm>
        </p:spPr>
        <p:txBody>
          <a:bodyPr anchor="b"/>
          <a:lstStyle>
            <a:lvl1pPr>
              <a:defRPr sz="288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4664869" y="987426"/>
            <a:ext cx="5554980" cy="4873625"/>
          </a:xfrm>
        </p:spPr>
        <p:txBody>
          <a:bodyPr anchor="t"/>
          <a:lstStyle>
            <a:lvl1pPr marL="0" indent="0">
              <a:buNone/>
              <a:defRPr sz="2880"/>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755810" y="2057400"/>
            <a:ext cx="3539013" cy="3811588"/>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5DF7C31-3E4E-7F45-8227-8C384582F41B}" type="datetimeFigureOut">
              <a:rPr lang="en-US" smtClean="0"/>
              <a:t>6/17/17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BD0EAB2-9C57-9B46-9732-A091D5ED34E4}"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54380" y="365126"/>
            <a:ext cx="946404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754380" y="1825625"/>
            <a:ext cx="946404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54380" y="6356351"/>
            <a:ext cx="2468880" cy="365125"/>
          </a:xfrm>
          <a:prstGeom prst="rect">
            <a:avLst/>
          </a:prstGeom>
        </p:spPr>
        <p:txBody>
          <a:bodyPr vert="horz" lIns="91440" tIns="45720" rIns="91440" bIns="45720" rtlCol="0" anchor="ctr"/>
          <a:lstStyle>
            <a:lvl1pPr algn="l">
              <a:defRPr sz="1080">
                <a:solidFill>
                  <a:schemeClr val="tx1">
                    <a:tint val="75000"/>
                  </a:schemeClr>
                </a:solidFill>
              </a:defRPr>
            </a:lvl1pPr>
          </a:lstStyle>
          <a:p>
            <a:fld id="{E5DF7C31-3E4E-7F45-8227-8C384582F41B}" type="datetimeFigureOut">
              <a:rPr lang="en-US" smtClean="0"/>
              <a:t>6/17/17</a:t>
            </a:fld>
            <a:endParaRPr lang="en-US"/>
          </a:p>
        </p:txBody>
      </p:sp>
      <p:sp>
        <p:nvSpPr>
          <p:cNvPr id="5" name="Footer Placeholder 4"/>
          <p:cNvSpPr>
            <a:spLocks noGrp="1"/>
          </p:cNvSpPr>
          <p:nvPr>
            <p:ph type="ftr" sz="quarter" idx="3"/>
          </p:nvPr>
        </p:nvSpPr>
        <p:spPr>
          <a:xfrm>
            <a:off x="3634740" y="6356351"/>
            <a:ext cx="3703320" cy="365125"/>
          </a:xfrm>
          <a:prstGeom prst="rect">
            <a:avLst/>
          </a:prstGeom>
        </p:spPr>
        <p:txBody>
          <a:bodyPr vert="horz" lIns="91440" tIns="45720" rIns="91440" bIns="45720" rtlCol="0" anchor="ctr"/>
          <a:lstStyle>
            <a:lvl1pPr algn="ctr">
              <a:defRPr sz="108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7749540" y="6356351"/>
            <a:ext cx="2468880" cy="365125"/>
          </a:xfrm>
          <a:prstGeom prst="rect">
            <a:avLst/>
          </a:prstGeom>
        </p:spPr>
        <p:txBody>
          <a:bodyPr vert="horz" lIns="91440" tIns="45720" rIns="91440" bIns="45720" rtlCol="0" anchor="ctr"/>
          <a:lstStyle>
            <a:lvl1pPr algn="r">
              <a:defRPr sz="1080">
                <a:solidFill>
                  <a:schemeClr val="tx1">
                    <a:tint val="75000"/>
                  </a:schemeClr>
                </a:solidFill>
              </a:defRPr>
            </a:lvl1pPr>
          </a:lstStyle>
          <a:p>
            <a:fld id="{CBD0EAB2-9C57-9B46-9732-A091D5ED34E4}" type="slidenum">
              <a:rPr lang="en-US" smtClean="0"/>
              <a:t>‹#›</a:t>
            </a:fld>
            <a:endParaRPr lang="en-US"/>
          </a:p>
        </p:txBody>
      </p:sp>
    </p:spTree>
    <p:extLst>
      <p:ext uri="{BB962C8B-B14F-4D97-AF65-F5344CB8AC3E}">
        <p14:creationId xmlns:p14="http://schemas.microsoft.com/office/powerpoint/2010/main" val="146283121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822960" rtl="0" eaLnBrk="1" latinLnBrk="0" hangingPunct="1">
        <a:lnSpc>
          <a:spcPct val="90000"/>
        </a:lnSpc>
        <a:spcBef>
          <a:spcPct val="0"/>
        </a:spcBef>
        <a:buNone/>
        <a:defRPr sz="3960" kern="1200">
          <a:solidFill>
            <a:schemeClr val="tx1"/>
          </a:solidFill>
          <a:latin typeface="+mj-lt"/>
          <a:ea typeface="+mj-ea"/>
          <a:cs typeface="+mj-cs"/>
        </a:defRPr>
      </a:lvl1pPr>
    </p:titleStyle>
    <p:bodyStyle>
      <a:lvl1pPr marL="205740" indent="-205740" algn="l" defTabSz="822960" rtl="0" eaLnBrk="1" latinLnBrk="0" hangingPunct="1">
        <a:lnSpc>
          <a:spcPct val="90000"/>
        </a:lnSpc>
        <a:spcBef>
          <a:spcPts val="900"/>
        </a:spcBef>
        <a:buFont typeface="Arial" panose="020B0604020202020204" pitchFamily="34" charset="0"/>
        <a:buChar char="•"/>
        <a:defRPr sz="2520" kern="1200">
          <a:solidFill>
            <a:schemeClr val="tx1"/>
          </a:solidFill>
          <a:latin typeface="+mn-lt"/>
          <a:ea typeface="+mn-ea"/>
          <a:cs typeface="+mn-cs"/>
        </a:defRPr>
      </a:lvl1pPr>
      <a:lvl2pPr marL="617220" indent="-205740" algn="l" defTabSz="822960" rtl="0" eaLnBrk="1" latinLnBrk="0" hangingPunct="1">
        <a:lnSpc>
          <a:spcPct val="90000"/>
        </a:lnSpc>
        <a:spcBef>
          <a:spcPts val="450"/>
        </a:spcBef>
        <a:buFont typeface="Arial" panose="020B0604020202020204" pitchFamily="34" charset="0"/>
        <a:buChar char="•"/>
        <a:defRPr sz="2160" kern="1200">
          <a:solidFill>
            <a:schemeClr val="tx1"/>
          </a:solidFill>
          <a:latin typeface="+mn-lt"/>
          <a:ea typeface="+mn-ea"/>
          <a:cs typeface="+mn-cs"/>
        </a:defRPr>
      </a:lvl2pPr>
      <a:lvl3pPr marL="1028700" indent="-205740" algn="l" defTabSz="822960" rtl="0" eaLnBrk="1" latinLnBrk="0" hangingPunct="1">
        <a:lnSpc>
          <a:spcPct val="90000"/>
        </a:lnSpc>
        <a:spcBef>
          <a:spcPts val="450"/>
        </a:spcBef>
        <a:buFont typeface="Arial" panose="020B0604020202020204" pitchFamily="34" charset="0"/>
        <a:buChar char="•"/>
        <a:defRPr sz="1800" kern="1200">
          <a:solidFill>
            <a:schemeClr val="tx1"/>
          </a:solidFill>
          <a:latin typeface="+mn-lt"/>
          <a:ea typeface="+mn-ea"/>
          <a:cs typeface="+mn-cs"/>
        </a:defRPr>
      </a:lvl3pPr>
      <a:lvl4pPr marL="144018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4pPr>
      <a:lvl5pPr marL="185166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5pPr>
      <a:lvl6pPr marL="226314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6pPr>
      <a:lvl7pPr marL="267462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7pPr>
      <a:lvl8pPr marL="308610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8pPr>
      <a:lvl9pPr marL="349758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9pPr>
    </p:bodyStyle>
    <p:otherStyle>
      <a:defPPr>
        <a:defRPr lang="en-US"/>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8.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2.tif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 Id="rId3"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20.tiff"/><Relationship Id="rId4" Type="http://schemas.openxmlformats.org/officeDocument/2006/relationships/image" Target="../media/image21.tiff"/><Relationship Id="rId1" Type="http://schemas.openxmlformats.org/officeDocument/2006/relationships/slideLayout" Target="../slideLayouts/slideLayout7.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24.pn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27.png"/><Relationship Id="rId6" Type="http://schemas.openxmlformats.org/officeDocument/2006/relationships/image" Target="../media/image28.gif"/><Relationship Id="rId7" Type="http://schemas.openxmlformats.org/officeDocument/2006/relationships/image" Target="../media/image29.gif"/><Relationship Id="rId8" Type="http://schemas.openxmlformats.org/officeDocument/2006/relationships/image" Target="../media/image30.pn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image" Target="../media/image31.tiff"/><Relationship Id="rId4" Type="http://schemas.openxmlformats.org/officeDocument/2006/relationships/image" Target="../media/image32.tiff"/><Relationship Id="rId1" Type="http://schemas.openxmlformats.org/officeDocument/2006/relationships/slideLayout" Target="../slideLayouts/slideLayout7.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image" Target="../media/image35.png"/><Relationship Id="rId6" Type="http://schemas.openxmlformats.org/officeDocument/2006/relationships/image" Target="../media/image24.png"/><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7.png"/><Relationship Id="rId5" Type="http://schemas.openxmlformats.org/officeDocument/2006/relationships/image" Target="../media/image38.png"/><Relationship Id="rId6" Type="http://schemas.openxmlformats.org/officeDocument/2006/relationships/image" Target="../media/image39.png"/><Relationship Id="rId7" Type="http://schemas.openxmlformats.org/officeDocument/2006/relationships/image" Target="../media/image40.gif"/><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image" Target="../media/image2.tiff"/><Relationship Id="rId4" Type="http://schemas.openxmlformats.org/officeDocument/2006/relationships/image" Target="../media/image3.tiff"/><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image" Target="../media/image41.png"/><Relationship Id="rId4" Type="http://schemas.openxmlformats.org/officeDocument/2006/relationships/image" Target="../media/image42.tiff"/><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4.tif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5.tiff"/></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4" Type="http://schemas.openxmlformats.org/officeDocument/2006/relationships/image" Target="../media/image7.JPG"/><Relationship Id="rId5" Type="http://schemas.openxmlformats.org/officeDocument/2006/relationships/image" Target="../media/image8.jpeg"/><Relationship Id="rId6" Type="http://schemas.microsoft.com/office/2007/relationships/hdphoto" Target="../media/hdphoto1.wdp"/><Relationship Id="rId7" Type="http://schemas.openxmlformats.org/officeDocument/2006/relationships/image" Target="../media/image9.jpe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2.tiff"/></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5.tiff"/><Relationship Id="rId5" Type="http://schemas.openxmlformats.org/officeDocument/2006/relationships/image" Target="../media/image14.tiff"/><Relationship Id="rId6" Type="http://schemas.openxmlformats.org/officeDocument/2006/relationships/image" Target="../media/image15.tiff"/><Relationship Id="rId7" Type="http://schemas.openxmlformats.org/officeDocument/2006/relationships/image" Target="../media/image16.tiff"/><Relationship Id="rId8" Type="http://schemas.openxmlformats.org/officeDocument/2006/relationships/image" Target="../media/image17.tiff"/><Relationship Id="rId9" Type="http://schemas.openxmlformats.org/officeDocument/2006/relationships/image" Target="../media/image12.tiff"/><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188720" y="930180"/>
            <a:ext cx="8613648" cy="2387600"/>
          </a:xfrm>
          <a:noFill/>
          <a:ln w="57150">
            <a:noFill/>
          </a:ln>
        </p:spPr>
        <p:txBody>
          <a:bodyPr anchor="ctr">
            <a:noAutofit/>
          </a:bodyPr>
          <a:lstStyle/>
          <a:p>
            <a:r>
              <a:rPr lang="en-US" sz="4800" b="1" dirty="0" smtClean="0">
                <a:solidFill>
                  <a:srgbClr val="3051FF"/>
                </a:solidFill>
                <a:latin typeface="+mn-lt"/>
                <a:ea typeface="Helvetica" charset="0"/>
                <a:cs typeface="Helvetica" charset="0"/>
              </a:rPr>
              <a:t>A Tale of Two Stabilities:</a:t>
            </a:r>
            <a:br>
              <a:rPr lang="en-US" sz="4800" b="1" dirty="0" smtClean="0">
                <a:solidFill>
                  <a:srgbClr val="3051FF"/>
                </a:solidFill>
                <a:latin typeface="+mn-lt"/>
                <a:ea typeface="Helvetica" charset="0"/>
                <a:cs typeface="Helvetica" charset="0"/>
              </a:rPr>
            </a:br>
            <a:r>
              <a:rPr lang="en-US" sz="4800" b="1" dirty="0" smtClean="0">
                <a:solidFill>
                  <a:srgbClr val="3051FF"/>
                </a:solidFill>
                <a:latin typeface="+mn-lt"/>
                <a:ea typeface="Helvetica" charset="0"/>
                <a:cs typeface="Helvetica" charset="0"/>
              </a:rPr>
              <a:t>Longitudinal Dynamic Personality Networks</a:t>
            </a:r>
            <a:endParaRPr lang="en-US" sz="4800" b="1" dirty="0">
              <a:solidFill>
                <a:srgbClr val="3051FF"/>
              </a:solidFill>
              <a:latin typeface="+mn-lt"/>
              <a:ea typeface="Helvetica" charset="0"/>
              <a:cs typeface="Helvetica" charset="0"/>
            </a:endParaRPr>
          </a:p>
        </p:txBody>
      </p:sp>
      <p:sp>
        <p:nvSpPr>
          <p:cNvPr id="3" name="Subtitle 2"/>
          <p:cNvSpPr>
            <a:spLocks noGrp="1"/>
          </p:cNvSpPr>
          <p:nvPr>
            <p:ph type="subTitle" idx="1"/>
          </p:nvPr>
        </p:nvSpPr>
        <p:spPr/>
        <p:txBody>
          <a:bodyPr/>
          <a:lstStyle/>
          <a:p>
            <a:r>
              <a:rPr lang="en-US" sz="2880" dirty="0">
                <a:ea typeface="Helvetica" charset="0"/>
                <a:cs typeface="Helvetica" charset="0"/>
              </a:rPr>
              <a:t>Emorie D. Beck and Joshua J. Jackson</a:t>
            </a:r>
          </a:p>
          <a:p>
            <a:r>
              <a:rPr lang="en-US" dirty="0" smtClean="0">
                <a:ea typeface="Helvetica" charset="0"/>
                <a:cs typeface="Helvetica" charset="0"/>
              </a:rPr>
              <a:t>Washington University in St. Louis</a:t>
            </a:r>
            <a:endParaRPr lang="en-US" dirty="0">
              <a:ea typeface="Helvetica" charset="0"/>
              <a:cs typeface="Helvetica" charset="0"/>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18220" y="4423410"/>
            <a:ext cx="1737360" cy="1737360"/>
          </a:xfrm>
          <a:prstGeom prst="rect">
            <a:avLst/>
          </a:prstGeom>
        </p:spPr>
      </p:pic>
    </p:spTree>
    <p:extLst>
      <p:ext uri="{BB962C8B-B14F-4D97-AF65-F5344CB8AC3E}">
        <p14:creationId xmlns:p14="http://schemas.microsoft.com/office/powerpoint/2010/main" val="201063326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5788501" y="5301155"/>
            <a:ext cx="4710838" cy="815860"/>
          </a:xfrm>
          <a:prstGeom prst="rect">
            <a:avLst/>
          </a:prstGeom>
          <a:solidFill>
            <a:srgbClr val="305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smtClean="0">
                <a:ea typeface="Helvetica" charset="0"/>
                <a:cs typeface="Helvetica" charset="0"/>
              </a:rPr>
              <a:t>Between-Time Points: </a:t>
            </a:r>
            <a:r>
              <a:rPr lang="en-US" sz="2400" b="1">
                <a:ea typeface="Helvetica" charset="0"/>
                <a:cs typeface="Helvetica" charset="0"/>
              </a:rPr>
              <a:t>X</a:t>
            </a:r>
            <a:r>
              <a:rPr lang="en-US" sz="2400" b="1" baseline="-25000" smtClean="0">
                <a:ea typeface="Helvetica" charset="0"/>
                <a:cs typeface="Helvetica" charset="0"/>
              </a:rPr>
              <a:t>i</a:t>
            </a:r>
            <a:r>
              <a:rPr lang="en-US" sz="2400" b="1" smtClean="0">
                <a:ea typeface="Helvetica" charset="0"/>
                <a:cs typeface="Helvetica" charset="0"/>
              </a:rPr>
              <a:t> </a:t>
            </a:r>
            <a:r>
              <a:rPr lang="en-US" sz="2400" b="1" smtClean="0">
                <a:ea typeface="Helvetica" charset="0"/>
                <a:cs typeface="Helvetica" charset="0"/>
                <a:sym typeface="Wingdings"/>
              </a:rPr>
              <a:t></a:t>
            </a:r>
            <a:r>
              <a:rPr lang="en-US" sz="2400" b="1" smtClean="0">
                <a:ea typeface="Helvetica" charset="0"/>
                <a:cs typeface="Helvetica" charset="0"/>
              </a:rPr>
              <a:t> Y</a:t>
            </a:r>
            <a:r>
              <a:rPr lang="en-US" sz="2400" b="1" baseline="-25000" smtClean="0">
                <a:ea typeface="Helvetica" charset="0"/>
                <a:cs typeface="Helvetica" charset="0"/>
              </a:rPr>
              <a:t>i+1</a:t>
            </a:r>
            <a:endParaRPr lang="en-US" sz="2400" b="1" baseline="-25000">
              <a:ea typeface="Helvetica" charset="0"/>
              <a:cs typeface="Helvetica" charset="0"/>
            </a:endParaRPr>
          </a:p>
        </p:txBody>
      </p:sp>
      <p:sp>
        <p:nvSpPr>
          <p:cNvPr id="16" name="Rectangle 15"/>
          <p:cNvSpPr/>
          <p:nvPr/>
        </p:nvSpPr>
        <p:spPr>
          <a:xfrm>
            <a:off x="443479" y="5301155"/>
            <a:ext cx="4710838" cy="815860"/>
          </a:xfrm>
          <a:prstGeom prst="rect">
            <a:avLst/>
          </a:prstGeom>
          <a:solidFill>
            <a:srgbClr val="305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smtClean="0">
                <a:ea typeface="Helvetica" charset="0"/>
                <a:cs typeface="Helvetica" charset="0"/>
              </a:rPr>
              <a:t>Within Time-Points: X</a:t>
            </a:r>
            <a:r>
              <a:rPr lang="en-US" sz="2400" b="1" baseline="-25000" smtClean="0">
                <a:ea typeface="Helvetica" charset="0"/>
                <a:cs typeface="Helvetica" charset="0"/>
              </a:rPr>
              <a:t>i</a:t>
            </a:r>
            <a:r>
              <a:rPr lang="en-US" sz="2400" b="1" smtClean="0">
                <a:ea typeface="Helvetica" charset="0"/>
                <a:cs typeface="Helvetica" charset="0"/>
                <a:sym typeface="Wingdings"/>
              </a:rPr>
              <a:t></a:t>
            </a:r>
            <a:r>
              <a:rPr lang="en-US" sz="2400" b="1" smtClean="0">
                <a:ea typeface="Helvetica" charset="0"/>
                <a:cs typeface="Helvetica" charset="0"/>
              </a:rPr>
              <a:t>Y</a:t>
            </a:r>
            <a:r>
              <a:rPr lang="en-US" sz="2400" b="1" baseline="-25000" smtClean="0">
                <a:ea typeface="Helvetica" charset="0"/>
                <a:cs typeface="Helvetica" charset="0"/>
              </a:rPr>
              <a:t>i</a:t>
            </a:r>
            <a:endParaRPr lang="en-US" sz="2400" b="1" baseline="-25000">
              <a:ea typeface="Helvetica" charset="0"/>
              <a:cs typeface="Helvetica" charset="0"/>
            </a:endParaRPr>
          </a:p>
        </p:txBody>
      </p:sp>
      <p:sp>
        <p:nvSpPr>
          <p:cNvPr id="8" name="Rectangle 7"/>
          <p:cNvSpPr/>
          <p:nvPr/>
        </p:nvSpPr>
        <p:spPr>
          <a:xfrm>
            <a:off x="443479" y="830243"/>
            <a:ext cx="4710838" cy="815860"/>
          </a:xfrm>
          <a:prstGeom prst="rect">
            <a:avLst/>
          </a:prstGeom>
          <a:solidFill>
            <a:srgbClr val="305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smtClean="0">
                <a:ea typeface="Helvetica" charset="0"/>
                <a:cs typeface="Helvetica" charset="0"/>
              </a:rPr>
              <a:t>Concurrent behaviors:</a:t>
            </a:r>
          </a:p>
          <a:p>
            <a:pPr algn="ctr"/>
            <a:r>
              <a:rPr lang="en-US" sz="2400" b="1" i="1" smtClean="0">
                <a:ea typeface="Helvetica" charset="0"/>
                <a:cs typeface="Helvetica" charset="0"/>
              </a:rPr>
              <a:t>While</a:t>
            </a:r>
            <a:r>
              <a:rPr lang="mr-IN" sz="2400" b="1" i="1" smtClean="0">
                <a:ea typeface="Helvetica" charset="0"/>
                <a:cs typeface="Helvetica" charset="0"/>
              </a:rPr>
              <a:t>…</a:t>
            </a:r>
            <a:endParaRPr lang="en-US" sz="2400" b="1" i="1" smtClean="0">
              <a:ea typeface="Helvetica" charset="0"/>
              <a:cs typeface="Helvetica" charset="0"/>
            </a:endParaRPr>
          </a:p>
        </p:txBody>
      </p:sp>
      <p:sp>
        <p:nvSpPr>
          <p:cNvPr id="12" name="Rectangle 11"/>
          <p:cNvSpPr/>
          <p:nvPr/>
        </p:nvSpPr>
        <p:spPr>
          <a:xfrm>
            <a:off x="5788501" y="834397"/>
            <a:ext cx="4710838" cy="815860"/>
          </a:xfrm>
          <a:prstGeom prst="rect">
            <a:avLst/>
          </a:prstGeom>
          <a:solidFill>
            <a:srgbClr val="305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smtClean="0">
                <a:ea typeface="Helvetica" charset="0"/>
                <a:cs typeface="Helvetica" charset="0"/>
              </a:rPr>
              <a:t>Contingent behaviors:</a:t>
            </a:r>
          </a:p>
          <a:p>
            <a:pPr algn="ctr"/>
            <a:r>
              <a:rPr lang="en-US" sz="2400" b="1" i="1" smtClean="0">
                <a:ea typeface="Helvetica" charset="0"/>
                <a:cs typeface="Helvetica" charset="0"/>
              </a:rPr>
              <a:t>If</a:t>
            </a:r>
            <a:r>
              <a:rPr lang="mr-IN" sz="2400" b="1" i="1" smtClean="0">
                <a:ea typeface="Helvetica" charset="0"/>
                <a:cs typeface="Helvetica" charset="0"/>
              </a:rPr>
              <a:t>…</a:t>
            </a:r>
            <a:r>
              <a:rPr lang="en-US" sz="2400" b="1" i="1" smtClean="0">
                <a:ea typeface="Helvetica" charset="0"/>
                <a:cs typeface="Helvetica" charset="0"/>
              </a:rPr>
              <a:t> Then</a:t>
            </a:r>
            <a:r>
              <a:rPr lang="mr-IN" sz="2400" b="1" i="1" smtClean="0">
                <a:ea typeface="Helvetica" charset="0"/>
                <a:cs typeface="Helvetica" charset="0"/>
              </a:rPr>
              <a:t>…</a:t>
            </a:r>
            <a:endParaRPr lang="en-US" sz="2400" b="1" i="1" baseline="-25000">
              <a:ea typeface="Helvetica" charset="0"/>
              <a:cs typeface="Helvetica"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19245" y="1709521"/>
            <a:ext cx="3849349" cy="3591634"/>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7732" y="1710446"/>
            <a:ext cx="3762331" cy="3526365"/>
          </a:xfrm>
          <a:prstGeom prst="rect">
            <a:avLst/>
          </a:prstGeom>
        </p:spPr>
      </p:pic>
      <p:graphicFrame>
        <p:nvGraphicFramePr>
          <p:cNvPr id="13" name="Table 12"/>
          <p:cNvGraphicFramePr>
            <a:graphicFrameLocks noGrp="1"/>
          </p:cNvGraphicFramePr>
          <p:nvPr>
            <p:extLst>
              <p:ext uri="{D42A27DB-BD31-4B8C-83A1-F6EECF244321}">
                <p14:modId xmlns:p14="http://schemas.microsoft.com/office/powerpoint/2010/main" val="267868737"/>
              </p:ext>
            </p:extLst>
          </p:nvPr>
        </p:nvGraphicFramePr>
        <p:xfrm>
          <a:off x="0" y="-8097"/>
          <a:ext cx="10972800" cy="373223"/>
        </p:xfrm>
        <a:graphic>
          <a:graphicData uri="http://schemas.openxmlformats.org/drawingml/2006/table">
            <a:tbl>
              <a:tblPr firstRow="1" bandRow="1">
                <a:tableStyleId>{5C22544A-7EE6-4342-B048-85BDC9FD1C3A}</a:tableStyleId>
              </a:tblPr>
              <a:tblGrid>
                <a:gridCol w="2194560"/>
                <a:gridCol w="2194560"/>
                <a:gridCol w="2194560"/>
                <a:gridCol w="2194560"/>
                <a:gridCol w="2194560"/>
              </a:tblGrid>
              <a:tr h="373223">
                <a:tc>
                  <a:txBody>
                    <a:bodyPr/>
                    <a:lstStyle/>
                    <a:p>
                      <a:pPr algn="ctr"/>
                      <a:r>
                        <a:rPr lang="en-US" sz="1600" b="1" smtClean="0">
                          <a:latin typeface="+mn-lt"/>
                          <a:ea typeface="Helvetica" charset="0"/>
                          <a:cs typeface="Helvetica" charset="0"/>
                        </a:rPr>
                        <a:t>Background</a:t>
                      </a:r>
                      <a:endParaRPr lang="en-US" sz="1600" b="1">
                        <a:latin typeface="+mn-lt"/>
                        <a:ea typeface="Helvetica" charset="0"/>
                        <a:cs typeface="Helvetica"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3051FF"/>
                    </a:solidFill>
                  </a:tcPr>
                </a:tc>
                <a:tc>
                  <a:txBody>
                    <a:bodyPr/>
                    <a:lstStyle/>
                    <a:p>
                      <a:pPr algn="ctr"/>
                      <a:r>
                        <a:rPr lang="en-US" sz="1600" b="1" smtClean="0">
                          <a:latin typeface="+mn-lt"/>
                          <a:ea typeface="Helvetica" charset="0"/>
                          <a:cs typeface="Helvetica" charset="0"/>
                        </a:rPr>
                        <a:t>Methods</a:t>
                      </a:r>
                      <a:endParaRPr lang="en-US" sz="1600" b="1">
                        <a:latin typeface="+mn-lt"/>
                        <a:ea typeface="Helvetica" charset="0"/>
                        <a:cs typeface="Helvetica"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algn="ctr"/>
                      <a:r>
                        <a:rPr lang="en-US" sz="1600" b="1" smtClean="0">
                          <a:latin typeface="+mn-lt"/>
                          <a:ea typeface="Helvetica" charset="0"/>
                          <a:cs typeface="Helvetica" charset="0"/>
                        </a:rPr>
                        <a:t>Temporal</a:t>
                      </a:r>
                      <a:endParaRPr lang="en-US" sz="1600" b="1">
                        <a:latin typeface="+mn-lt"/>
                        <a:ea typeface="Helvetica" charset="0"/>
                        <a:cs typeface="Helvetica"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algn="ctr"/>
                      <a:r>
                        <a:rPr lang="en-US" sz="1600" b="1" smtClean="0">
                          <a:latin typeface="+mn-lt"/>
                          <a:ea typeface="Helvetica" charset="0"/>
                          <a:cs typeface="Helvetica" charset="0"/>
                        </a:rPr>
                        <a:t>Contemporaneous</a:t>
                      </a:r>
                      <a:endParaRPr lang="en-US" sz="1600" b="1">
                        <a:latin typeface="+mn-lt"/>
                        <a:ea typeface="Helvetica" charset="0"/>
                        <a:cs typeface="Helvetica"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algn="ctr"/>
                      <a:r>
                        <a:rPr lang="en-US" sz="1600" b="1" smtClean="0">
                          <a:latin typeface="+mn-lt"/>
                          <a:ea typeface="Helvetica" charset="0"/>
                          <a:cs typeface="Helvetica" charset="0"/>
                        </a:rPr>
                        <a:t>Conclusions</a:t>
                      </a:r>
                      <a:endParaRPr lang="en-US" sz="1600" b="1">
                        <a:latin typeface="+mn-lt"/>
                        <a:ea typeface="Helvetica" charset="0"/>
                        <a:cs typeface="Helvetica"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r>
            </a:tbl>
          </a:graphicData>
        </a:graphic>
      </p:graphicFrame>
      <p:sp>
        <p:nvSpPr>
          <p:cNvPr id="18" name="TextBox 17"/>
          <p:cNvSpPr txBox="1"/>
          <p:nvPr/>
        </p:nvSpPr>
        <p:spPr>
          <a:xfrm>
            <a:off x="4614733" y="6428708"/>
            <a:ext cx="6537948" cy="369332"/>
          </a:xfrm>
          <a:prstGeom prst="rect">
            <a:avLst/>
          </a:prstGeom>
          <a:noFill/>
        </p:spPr>
        <p:txBody>
          <a:bodyPr wrap="square" rtlCol="0">
            <a:spAutoFit/>
          </a:bodyPr>
          <a:lstStyle/>
          <a:p>
            <a:r>
              <a:rPr lang="en-US"/>
              <a:t>Wild et al. (2010); </a:t>
            </a:r>
            <a:r>
              <a:rPr lang="en-US" err="1"/>
              <a:t>Epskamp</a:t>
            </a:r>
            <a:r>
              <a:rPr lang="en-US"/>
              <a:t>, </a:t>
            </a:r>
            <a:r>
              <a:rPr lang="en-US" err="1"/>
              <a:t>Waldorp</a:t>
            </a:r>
            <a:r>
              <a:rPr lang="en-US"/>
              <a:t>, </a:t>
            </a:r>
            <a:r>
              <a:rPr lang="en-US" err="1"/>
              <a:t>Mõttus</a:t>
            </a:r>
            <a:r>
              <a:rPr lang="en-US"/>
              <a:t>, &amp; </a:t>
            </a:r>
            <a:r>
              <a:rPr lang="en-US" err="1"/>
              <a:t>Borsboom</a:t>
            </a:r>
            <a:r>
              <a:rPr lang="en-US"/>
              <a:t>, 2016)</a:t>
            </a:r>
          </a:p>
        </p:txBody>
      </p:sp>
    </p:spTree>
    <p:extLst>
      <p:ext uri="{BB962C8B-B14F-4D97-AF65-F5344CB8AC3E}">
        <p14:creationId xmlns:p14="http://schemas.microsoft.com/office/powerpoint/2010/main" val="21060780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8" grpId="0" animBg="1"/>
      <p:bldP spid="1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smtClean="0">
                <a:ea typeface="Helvetica" charset="0"/>
                <a:cs typeface="Helvetica" charset="0"/>
              </a:rPr>
              <a:t>Questions</a:t>
            </a:r>
            <a:endParaRPr lang="en-US" b="1">
              <a:ea typeface="Helvetica" charset="0"/>
              <a:cs typeface="Helvetica" charset="0"/>
            </a:endParaRPr>
          </a:p>
        </p:txBody>
      </p:sp>
      <p:sp>
        <p:nvSpPr>
          <p:cNvPr id="3" name="Content Placeholder 2"/>
          <p:cNvSpPr>
            <a:spLocks noGrp="1"/>
          </p:cNvSpPr>
          <p:nvPr>
            <p:ph idx="1"/>
          </p:nvPr>
        </p:nvSpPr>
        <p:spPr/>
        <p:txBody>
          <a:bodyPr/>
          <a:lstStyle/>
          <a:p>
            <a:pPr marL="462915" indent="-462915">
              <a:buFont typeface="+mj-lt"/>
              <a:buAutoNum type="arabicPeriod"/>
            </a:pPr>
            <a:r>
              <a:rPr lang="en-US" smtClean="0">
                <a:ea typeface="Helvetica" charset="0"/>
                <a:cs typeface="Helvetica" charset="0"/>
              </a:rPr>
              <a:t>How </a:t>
            </a:r>
            <a:r>
              <a:rPr lang="en-US" b="1" smtClean="0">
                <a:solidFill>
                  <a:srgbClr val="3051FF"/>
                </a:solidFill>
                <a:ea typeface="Helvetica" charset="0"/>
                <a:cs typeface="Helvetica" charset="0"/>
              </a:rPr>
              <a:t>stable</a:t>
            </a:r>
            <a:r>
              <a:rPr lang="en-US" smtClean="0">
                <a:solidFill>
                  <a:srgbClr val="3051FF"/>
                </a:solidFill>
                <a:ea typeface="Helvetica" charset="0"/>
                <a:cs typeface="Helvetica" charset="0"/>
              </a:rPr>
              <a:t> </a:t>
            </a:r>
            <a:r>
              <a:rPr lang="en-US" smtClean="0">
                <a:ea typeface="Helvetica" charset="0"/>
                <a:cs typeface="Helvetica" charset="0"/>
              </a:rPr>
              <a:t>are networks of personality over time?</a:t>
            </a:r>
          </a:p>
          <a:p>
            <a:pPr marL="462915" indent="-462915">
              <a:buFont typeface="+mj-lt"/>
              <a:buAutoNum type="arabicPeriod"/>
            </a:pPr>
            <a:r>
              <a:rPr lang="en-US" smtClean="0">
                <a:ea typeface="Helvetica" charset="0"/>
                <a:cs typeface="Helvetica" charset="0"/>
              </a:rPr>
              <a:t>What are the </a:t>
            </a:r>
            <a:r>
              <a:rPr lang="en-US" b="1" smtClean="0">
                <a:solidFill>
                  <a:srgbClr val="3051FF"/>
                </a:solidFill>
                <a:ea typeface="Helvetica" charset="0"/>
                <a:cs typeface="Helvetica" charset="0"/>
              </a:rPr>
              <a:t>structures</a:t>
            </a:r>
            <a:r>
              <a:rPr lang="en-US" smtClean="0">
                <a:solidFill>
                  <a:srgbClr val="3051FF"/>
                </a:solidFill>
                <a:ea typeface="Helvetica" charset="0"/>
                <a:cs typeface="Helvetica" charset="0"/>
              </a:rPr>
              <a:t> </a:t>
            </a:r>
            <a:r>
              <a:rPr lang="en-US" smtClean="0">
                <a:ea typeface="Helvetica" charset="0"/>
                <a:cs typeface="Helvetica" charset="0"/>
              </a:rPr>
              <a:t>of individual level personality networks?</a:t>
            </a:r>
          </a:p>
          <a:p>
            <a:pPr marL="462915" indent="-462915">
              <a:buFont typeface="+mj-lt"/>
              <a:buAutoNum type="arabicPeriod"/>
            </a:pPr>
            <a:r>
              <a:rPr lang="en-US" smtClean="0">
                <a:ea typeface="Helvetica" charset="0"/>
                <a:cs typeface="Helvetica" charset="0"/>
              </a:rPr>
              <a:t>Are there </a:t>
            </a:r>
            <a:r>
              <a:rPr lang="en-US" b="1" smtClean="0">
                <a:solidFill>
                  <a:srgbClr val="3051FF"/>
                </a:solidFill>
                <a:ea typeface="Helvetica" charset="0"/>
                <a:cs typeface="Helvetica" charset="0"/>
              </a:rPr>
              <a:t>individual differences </a:t>
            </a:r>
            <a:r>
              <a:rPr lang="en-US" smtClean="0">
                <a:ea typeface="Helvetica" charset="0"/>
                <a:cs typeface="Helvetica" charset="0"/>
              </a:rPr>
              <a:t>in idiographic personality networks?</a:t>
            </a:r>
            <a:endParaRPr lang="en-US">
              <a:ea typeface="Helvetica" charset="0"/>
              <a:cs typeface="Helvetica"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91135170"/>
              </p:ext>
            </p:extLst>
          </p:nvPr>
        </p:nvGraphicFramePr>
        <p:xfrm>
          <a:off x="0" y="-8097"/>
          <a:ext cx="10972800" cy="373223"/>
        </p:xfrm>
        <a:graphic>
          <a:graphicData uri="http://schemas.openxmlformats.org/drawingml/2006/table">
            <a:tbl>
              <a:tblPr firstRow="1" bandRow="1">
                <a:tableStyleId>{5C22544A-7EE6-4342-B048-85BDC9FD1C3A}</a:tableStyleId>
              </a:tblPr>
              <a:tblGrid>
                <a:gridCol w="2194560"/>
                <a:gridCol w="2194560"/>
                <a:gridCol w="2194560"/>
                <a:gridCol w="2194560"/>
                <a:gridCol w="2194560"/>
              </a:tblGrid>
              <a:tr h="373223">
                <a:tc>
                  <a:txBody>
                    <a:bodyPr/>
                    <a:lstStyle/>
                    <a:p>
                      <a:pPr algn="ctr"/>
                      <a:r>
                        <a:rPr lang="en-US" sz="1600" b="1" smtClean="0">
                          <a:latin typeface="+mn-lt"/>
                          <a:ea typeface="Helvetica" charset="0"/>
                          <a:cs typeface="Helvetica" charset="0"/>
                        </a:rPr>
                        <a:t>Background</a:t>
                      </a:r>
                      <a:endParaRPr lang="en-US" sz="1600" b="1">
                        <a:latin typeface="+mn-lt"/>
                        <a:ea typeface="Helvetica" charset="0"/>
                        <a:cs typeface="Helvetica"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3051FF"/>
                    </a:solidFill>
                  </a:tcPr>
                </a:tc>
                <a:tc>
                  <a:txBody>
                    <a:bodyPr/>
                    <a:lstStyle/>
                    <a:p>
                      <a:pPr algn="ctr"/>
                      <a:r>
                        <a:rPr lang="en-US" sz="1600" b="1" smtClean="0">
                          <a:latin typeface="+mn-lt"/>
                          <a:ea typeface="Helvetica" charset="0"/>
                          <a:cs typeface="Helvetica" charset="0"/>
                        </a:rPr>
                        <a:t>Methods</a:t>
                      </a:r>
                      <a:endParaRPr lang="en-US" sz="1600" b="1">
                        <a:latin typeface="+mn-lt"/>
                        <a:ea typeface="Helvetica" charset="0"/>
                        <a:cs typeface="Helvetica"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algn="ctr"/>
                      <a:r>
                        <a:rPr lang="en-US" sz="1600" b="1" smtClean="0">
                          <a:latin typeface="+mn-lt"/>
                          <a:ea typeface="Helvetica" charset="0"/>
                          <a:cs typeface="Helvetica" charset="0"/>
                        </a:rPr>
                        <a:t>Temporal</a:t>
                      </a:r>
                      <a:endParaRPr lang="en-US" sz="1600" b="1">
                        <a:latin typeface="+mn-lt"/>
                        <a:ea typeface="Helvetica" charset="0"/>
                        <a:cs typeface="Helvetica"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algn="ctr"/>
                      <a:r>
                        <a:rPr lang="en-US" sz="1600" b="1" smtClean="0">
                          <a:latin typeface="+mn-lt"/>
                          <a:ea typeface="Helvetica" charset="0"/>
                          <a:cs typeface="Helvetica" charset="0"/>
                        </a:rPr>
                        <a:t>Contemporaneous</a:t>
                      </a:r>
                      <a:endParaRPr lang="en-US" sz="1600" b="1">
                        <a:latin typeface="+mn-lt"/>
                        <a:ea typeface="Helvetica" charset="0"/>
                        <a:cs typeface="Helvetica"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algn="ctr"/>
                      <a:r>
                        <a:rPr lang="en-US" sz="1600" b="1" smtClean="0">
                          <a:latin typeface="+mn-lt"/>
                          <a:ea typeface="Helvetica" charset="0"/>
                          <a:cs typeface="Helvetica" charset="0"/>
                        </a:rPr>
                        <a:t>Conclusions</a:t>
                      </a:r>
                      <a:endParaRPr lang="en-US" sz="1600" b="1">
                        <a:latin typeface="+mn-lt"/>
                        <a:ea typeface="Helvetica" charset="0"/>
                        <a:cs typeface="Helvetica"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r>
            </a:tbl>
          </a:graphicData>
        </a:graphic>
      </p:graphicFrame>
    </p:spTree>
    <p:extLst>
      <p:ext uri="{BB962C8B-B14F-4D97-AF65-F5344CB8AC3E}">
        <p14:creationId xmlns:p14="http://schemas.microsoft.com/office/powerpoint/2010/main" val="14839613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smtClean="0">
                <a:ea typeface="Helvetica" charset="0"/>
                <a:cs typeface="Helvetica" charset="0"/>
              </a:rPr>
              <a:t>Methods</a:t>
            </a:r>
            <a:endParaRPr lang="en-US" b="1">
              <a:ea typeface="Helvetica" charset="0"/>
              <a:cs typeface="Helvetica" charset="0"/>
            </a:endParaRPr>
          </a:p>
        </p:txBody>
      </p:sp>
      <p:sp>
        <p:nvSpPr>
          <p:cNvPr id="3" name="Content Placeholder 2"/>
          <p:cNvSpPr>
            <a:spLocks noGrp="1"/>
          </p:cNvSpPr>
          <p:nvPr>
            <p:ph idx="1"/>
          </p:nvPr>
        </p:nvSpPr>
        <p:spPr/>
        <p:txBody>
          <a:bodyPr/>
          <a:lstStyle/>
          <a:p>
            <a:pPr marL="0" indent="0">
              <a:buNone/>
            </a:pPr>
            <a:r>
              <a:rPr lang="en-US" smtClean="0">
                <a:ea typeface="Helvetica" charset="0"/>
                <a:cs typeface="Helvetica" charset="0"/>
              </a:rPr>
              <a:t>2 years of ESM responses from the Personality and Intimate Relationships Study (PAIRS)</a:t>
            </a:r>
          </a:p>
          <a:p>
            <a:pPr marL="0" indent="0">
              <a:buNone/>
            </a:pPr>
            <a:r>
              <a:rPr lang="en-US" smtClean="0">
                <a:ea typeface="Helvetica" charset="0"/>
                <a:cs typeface="Helvetica" charset="0"/>
              </a:rPr>
              <a:t>N = 372 Wash U undergrads, total assessments </a:t>
            </a:r>
            <a:r>
              <a:rPr lang="en-US">
                <a:ea typeface="Helvetica" charset="0"/>
                <a:cs typeface="Helvetica" charset="0"/>
              </a:rPr>
              <a:t>N = 17,715 </a:t>
            </a:r>
            <a:endParaRPr lang="en-US" smtClean="0">
              <a:ea typeface="Helvetica" charset="0"/>
              <a:cs typeface="Helvetica" charset="0"/>
            </a:endParaRPr>
          </a:p>
          <a:p>
            <a:pPr marL="0" indent="0">
              <a:buNone/>
            </a:pPr>
            <a:endParaRPr lang="en-US" smtClean="0">
              <a:ea typeface="Helvetica" charset="0"/>
              <a:cs typeface="Helvetica" charset="0"/>
            </a:endParaRPr>
          </a:p>
          <a:p>
            <a:pPr marL="0" indent="0">
              <a:buNone/>
            </a:pPr>
            <a:r>
              <a:rPr lang="en-US" b="1" smtClean="0">
                <a:solidFill>
                  <a:srgbClr val="3051FF"/>
                </a:solidFill>
                <a:ea typeface="Helvetica" charset="0"/>
                <a:cs typeface="Helvetica" charset="0"/>
              </a:rPr>
              <a:t>Measures</a:t>
            </a:r>
          </a:p>
          <a:p>
            <a:pPr marL="411480" lvl="1" indent="0">
              <a:buNone/>
            </a:pPr>
            <a:r>
              <a:rPr lang="en-US" smtClean="0">
                <a:ea typeface="Helvetica" charset="0"/>
                <a:cs typeface="Helvetica" charset="0"/>
              </a:rPr>
              <a:t>9 items from the Big Five Inventory (BFI)</a:t>
            </a:r>
          </a:p>
          <a:p>
            <a:pPr marL="0" indent="0">
              <a:buNone/>
            </a:pPr>
            <a:r>
              <a:rPr lang="en-US" b="1" smtClean="0">
                <a:solidFill>
                  <a:srgbClr val="3051FF"/>
                </a:solidFill>
                <a:ea typeface="Helvetica" charset="0"/>
                <a:cs typeface="Helvetica" charset="0"/>
              </a:rPr>
              <a:t>Procedure</a:t>
            </a:r>
          </a:p>
          <a:p>
            <a:pPr marL="411480" lvl="1" indent="0">
              <a:buNone/>
            </a:pPr>
            <a:r>
              <a:rPr lang="en-US" smtClean="0">
                <a:ea typeface="Helvetica" charset="0"/>
                <a:cs typeface="Helvetica" charset="0"/>
              </a:rPr>
              <a:t>4 assessments / day for 15 days</a:t>
            </a:r>
            <a:endParaRPr lang="en-US">
              <a:ea typeface="Helvetica" charset="0"/>
              <a:cs typeface="Helvetica" charset="0"/>
            </a:endParaRPr>
          </a:p>
        </p:txBody>
      </p:sp>
      <p:sp>
        <p:nvSpPr>
          <p:cNvPr id="6" name="TextBox 5"/>
          <p:cNvSpPr txBox="1"/>
          <p:nvPr/>
        </p:nvSpPr>
        <p:spPr>
          <a:xfrm>
            <a:off x="6640830" y="3266892"/>
            <a:ext cx="2080260" cy="3083921"/>
          </a:xfrm>
          <a:prstGeom prst="rect">
            <a:avLst/>
          </a:prstGeom>
          <a:noFill/>
        </p:spPr>
        <p:txBody>
          <a:bodyPr wrap="square" rtlCol="0">
            <a:spAutoFit/>
          </a:bodyPr>
          <a:lstStyle/>
          <a:p>
            <a:r>
              <a:rPr lang="en-US" sz="2160" b="1">
                <a:ea typeface="Helvetica" charset="0"/>
                <a:cs typeface="Helvetica" charset="0"/>
              </a:rPr>
              <a:t>N1</a:t>
            </a:r>
            <a:r>
              <a:rPr lang="en-US" sz="2160">
                <a:ea typeface="Helvetica" charset="0"/>
                <a:cs typeface="Helvetica" charset="0"/>
              </a:rPr>
              <a:t>: Relaxed</a:t>
            </a:r>
          </a:p>
          <a:p>
            <a:r>
              <a:rPr lang="en-US" sz="2160" b="1">
                <a:ea typeface="Helvetica" charset="0"/>
                <a:cs typeface="Helvetica" charset="0"/>
              </a:rPr>
              <a:t>N2</a:t>
            </a:r>
            <a:r>
              <a:rPr lang="en-US" sz="2160">
                <a:ea typeface="Helvetica" charset="0"/>
                <a:cs typeface="Helvetica" charset="0"/>
              </a:rPr>
              <a:t>: Depressed</a:t>
            </a:r>
          </a:p>
          <a:p>
            <a:r>
              <a:rPr lang="en-US" sz="2160" b="1">
                <a:ea typeface="Helvetica" charset="0"/>
                <a:cs typeface="Helvetica" charset="0"/>
              </a:rPr>
              <a:t>N3</a:t>
            </a:r>
            <a:r>
              <a:rPr lang="en-US" sz="2160">
                <a:ea typeface="Helvetica" charset="0"/>
                <a:cs typeface="Helvetica" charset="0"/>
              </a:rPr>
              <a:t>: Worried</a:t>
            </a:r>
          </a:p>
          <a:p>
            <a:r>
              <a:rPr lang="en-US" sz="2160" b="1">
                <a:ea typeface="Helvetica" charset="0"/>
                <a:cs typeface="Helvetica" charset="0"/>
              </a:rPr>
              <a:t>E1</a:t>
            </a:r>
            <a:r>
              <a:rPr lang="en-US" sz="2160">
                <a:ea typeface="Helvetica" charset="0"/>
                <a:cs typeface="Helvetica" charset="0"/>
              </a:rPr>
              <a:t>: Quiet</a:t>
            </a:r>
          </a:p>
          <a:p>
            <a:r>
              <a:rPr lang="en-US" sz="2160" b="1">
                <a:ea typeface="Helvetica" charset="0"/>
                <a:cs typeface="Helvetica" charset="0"/>
              </a:rPr>
              <a:t>E2</a:t>
            </a:r>
            <a:r>
              <a:rPr lang="en-US" sz="2160">
                <a:ea typeface="Helvetica" charset="0"/>
                <a:cs typeface="Helvetica" charset="0"/>
              </a:rPr>
              <a:t>: Outgoing</a:t>
            </a:r>
          </a:p>
          <a:p>
            <a:r>
              <a:rPr lang="en-US" sz="2160" b="1">
                <a:ea typeface="Helvetica" charset="0"/>
                <a:cs typeface="Helvetica" charset="0"/>
              </a:rPr>
              <a:t>A1</a:t>
            </a:r>
            <a:r>
              <a:rPr lang="en-US" sz="2160">
                <a:ea typeface="Helvetica" charset="0"/>
                <a:cs typeface="Helvetica" charset="0"/>
              </a:rPr>
              <a:t>: Rude</a:t>
            </a:r>
          </a:p>
          <a:p>
            <a:r>
              <a:rPr lang="en-US" sz="2160" b="1">
                <a:ea typeface="Helvetica" charset="0"/>
                <a:cs typeface="Helvetica" charset="0"/>
              </a:rPr>
              <a:t>A2</a:t>
            </a:r>
            <a:r>
              <a:rPr lang="en-US" sz="2160">
                <a:ea typeface="Helvetica" charset="0"/>
                <a:cs typeface="Helvetica" charset="0"/>
              </a:rPr>
              <a:t>: Kind</a:t>
            </a:r>
          </a:p>
          <a:p>
            <a:r>
              <a:rPr lang="en-US" sz="2160" b="1">
                <a:ea typeface="Helvetica" charset="0"/>
                <a:cs typeface="Helvetica" charset="0"/>
              </a:rPr>
              <a:t>C1</a:t>
            </a:r>
            <a:r>
              <a:rPr lang="en-US" sz="2160">
                <a:ea typeface="Helvetica" charset="0"/>
                <a:cs typeface="Helvetica" charset="0"/>
              </a:rPr>
              <a:t>: Lazy</a:t>
            </a:r>
          </a:p>
          <a:p>
            <a:r>
              <a:rPr lang="en-US" sz="2160" b="1">
                <a:ea typeface="Helvetica" charset="0"/>
                <a:cs typeface="Helvetica" charset="0"/>
              </a:rPr>
              <a:t>C2</a:t>
            </a:r>
            <a:r>
              <a:rPr lang="en-US" sz="2160">
                <a:ea typeface="Helvetica" charset="0"/>
                <a:cs typeface="Helvetica" charset="0"/>
              </a:rPr>
              <a:t>: Reliable</a:t>
            </a:r>
          </a:p>
        </p:txBody>
      </p:sp>
      <p:graphicFrame>
        <p:nvGraphicFramePr>
          <p:cNvPr id="9" name="Table 8"/>
          <p:cNvGraphicFramePr>
            <a:graphicFrameLocks noGrp="1"/>
          </p:cNvGraphicFramePr>
          <p:nvPr>
            <p:extLst>
              <p:ext uri="{D42A27DB-BD31-4B8C-83A1-F6EECF244321}">
                <p14:modId xmlns:p14="http://schemas.microsoft.com/office/powerpoint/2010/main" val="267868737"/>
              </p:ext>
            </p:extLst>
          </p:nvPr>
        </p:nvGraphicFramePr>
        <p:xfrm>
          <a:off x="0" y="-8097"/>
          <a:ext cx="10972800" cy="373223"/>
        </p:xfrm>
        <a:graphic>
          <a:graphicData uri="http://schemas.openxmlformats.org/drawingml/2006/table">
            <a:tbl>
              <a:tblPr firstRow="1" bandRow="1">
                <a:tableStyleId>{5C22544A-7EE6-4342-B048-85BDC9FD1C3A}</a:tableStyleId>
              </a:tblPr>
              <a:tblGrid>
                <a:gridCol w="2194560"/>
                <a:gridCol w="2194560"/>
                <a:gridCol w="2194560"/>
                <a:gridCol w="2194560"/>
                <a:gridCol w="2194560"/>
              </a:tblGrid>
              <a:tr h="373223">
                <a:tc>
                  <a:txBody>
                    <a:bodyPr/>
                    <a:lstStyle/>
                    <a:p>
                      <a:pPr algn="ctr"/>
                      <a:r>
                        <a:rPr lang="en-US" sz="1600" b="1" smtClean="0">
                          <a:latin typeface="+mn-lt"/>
                          <a:ea typeface="Helvetica" charset="0"/>
                          <a:cs typeface="Helvetica" charset="0"/>
                        </a:rPr>
                        <a:t>Background</a:t>
                      </a:r>
                      <a:endParaRPr lang="en-US" sz="1600" b="1">
                        <a:latin typeface="+mn-lt"/>
                        <a:ea typeface="Helvetica" charset="0"/>
                        <a:cs typeface="Helvetica"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3051FF"/>
                    </a:solidFill>
                  </a:tcPr>
                </a:tc>
                <a:tc>
                  <a:txBody>
                    <a:bodyPr/>
                    <a:lstStyle/>
                    <a:p>
                      <a:pPr algn="ctr"/>
                      <a:r>
                        <a:rPr lang="en-US" sz="1600" b="1" smtClean="0">
                          <a:latin typeface="+mn-lt"/>
                          <a:ea typeface="Helvetica" charset="0"/>
                          <a:cs typeface="Helvetica" charset="0"/>
                        </a:rPr>
                        <a:t>Methods</a:t>
                      </a:r>
                      <a:endParaRPr lang="en-US" sz="1600" b="1">
                        <a:latin typeface="+mn-lt"/>
                        <a:ea typeface="Helvetica" charset="0"/>
                        <a:cs typeface="Helvetica"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algn="ctr"/>
                      <a:r>
                        <a:rPr lang="en-US" sz="1600" b="1" smtClean="0">
                          <a:latin typeface="+mn-lt"/>
                          <a:ea typeface="Helvetica" charset="0"/>
                          <a:cs typeface="Helvetica" charset="0"/>
                        </a:rPr>
                        <a:t>Temporal</a:t>
                      </a:r>
                      <a:endParaRPr lang="en-US" sz="1600" b="1">
                        <a:latin typeface="+mn-lt"/>
                        <a:ea typeface="Helvetica" charset="0"/>
                        <a:cs typeface="Helvetica"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algn="ctr"/>
                      <a:r>
                        <a:rPr lang="en-US" sz="1600" b="1" smtClean="0">
                          <a:latin typeface="+mn-lt"/>
                          <a:ea typeface="Helvetica" charset="0"/>
                          <a:cs typeface="Helvetica" charset="0"/>
                        </a:rPr>
                        <a:t>Contemporaneous</a:t>
                      </a:r>
                      <a:endParaRPr lang="en-US" sz="1600" b="1">
                        <a:latin typeface="+mn-lt"/>
                        <a:ea typeface="Helvetica" charset="0"/>
                        <a:cs typeface="Helvetica"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algn="ctr"/>
                      <a:r>
                        <a:rPr lang="en-US" sz="1600" b="1" smtClean="0">
                          <a:latin typeface="+mn-lt"/>
                          <a:ea typeface="Helvetica" charset="0"/>
                          <a:cs typeface="Helvetica" charset="0"/>
                        </a:rPr>
                        <a:t>Conclusions</a:t>
                      </a:r>
                      <a:endParaRPr lang="en-US" sz="1600" b="1">
                        <a:latin typeface="+mn-lt"/>
                        <a:ea typeface="Helvetica" charset="0"/>
                        <a:cs typeface="Helvetica"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r>
            </a:tbl>
          </a:graphicData>
        </a:graphic>
      </p:graphicFrame>
      <p:pic>
        <p:nvPicPr>
          <p:cNvPr id="7" name="Picture 6"/>
          <p:cNvPicPr>
            <a:picLocks noChangeAspect="1"/>
          </p:cNvPicPr>
          <p:nvPr/>
        </p:nvPicPr>
        <p:blipFill>
          <a:blip r:embed="rId3"/>
          <a:stretch>
            <a:fillRect/>
          </a:stretch>
        </p:blipFill>
        <p:spPr>
          <a:xfrm>
            <a:off x="9132570" y="600872"/>
            <a:ext cx="1463040" cy="1463040"/>
          </a:xfrm>
          <a:prstGeom prst="rect">
            <a:avLst/>
          </a:prstGeom>
        </p:spPr>
      </p:pic>
    </p:spTree>
    <p:extLst>
      <p:ext uri="{BB962C8B-B14F-4D97-AF65-F5344CB8AC3E}">
        <p14:creationId xmlns:p14="http://schemas.microsoft.com/office/powerpoint/2010/main" val="41499934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29" name="TextBox 28"/>
          <p:cNvSpPr txBox="1"/>
          <p:nvPr/>
        </p:nvSpPr>
        <p:spPr>
          <a:xfrm>
            <a:off x="403625" y="2606159"/>
            <a:ext cx="10199077" cy="1089529"/>
          </a:xfrm>
          <a:prstGeom prst="rect">
            <a:avLst/>
          </a:prstGeom>
          <a:noFill/>
        </p:spPr>
        <p:txBody>
          <a:bodyPr wrap="square" rtlCol="0">
            <a:spAutoFit/>
          </a:bodyPr>
          <a:lstStyle/>
          <a:p>
            <a:pPr algn="ctr"/>
            <a:r>
              <a:rPr lang="en-US" sz="6480" b="1" smtClean="0">
                <a:ln>
                  <a:solidFill>
                    <a:schemeClr val="tx1"/>
                  </a:solidFill>
                </a:ln>
                <a:solidFill>
                  <a:srgbClr val="C00000"/>
                </a:solidFill>
                <a:latin typeface="Helvetica" charset="0"/>
                <a:ea typeface="Helvetica" charset="0"/>
                <a:cs typeface="Helvetica" charset="0"/>
              </a:rPr>
              <a:t>Results</a:t>
            </a:r>
          </a:p>
        </p:txBody>
      </p:sp>
      <p:sp>
        <p:nvSpPr>
          <p:cNvPr id="3" name="Rectangle 2"/>
          <p:cNvSpPr/>
          <p:nvPr/>
        </p:nvSpPr>
        <p:spPr>
          <a:xfrm>
            <a:off x="3794760" y="402336"/>
            <a:ext cx="3416808"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smtClean="0">
                <a:latin typeface="Helvetica" charset="0"/>
                <a:ea typeface="Helvetica" charset="0"/>
                <a:cs typeface="Helvetica" charset="0"/>
              </a:rPr>
              <a:t>Stability</a:t>
            </a:r>
            <a:endParaRPr lang="en-US" sz="4800" b="1">
              <a:latin typeface="Helvetica" charset="0"/>
              <a:ea typeface="Helvetica" charset="0"/>
              <a:cs typeface="Helvetica" charset="0"/>
            </a:endParaRPr>
          </a:p>
        </p:txBody>
      </p:sp>
      <p:sp>
        <p:nvSpPr>
          <p:cNvPr id="5" name="Rectangle 4"/>
          <p:cNvSpPr/>
          <p:nvPr/>
        </p:nvSpPr>
        <p:spPr>
          <a:xfrm>
            <a:off x="3794760" y="1697126"/>
            <a:ext cx="3416808" cy="82296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smtClean="0">
                <a:latin typeface="Helvetica" charset="0"/>
                <a:ea typeface="Helvetica" charset="0"/>
                <a:cs typeface="Helvetica" charset="0"/>
              </a:rPr>
              <a:t>Idiographic</a:t>
            </a:r>
            <a:endParaRPr lang="en-US" sz="2800" b="1">
              <a:latin typeface="Helvetica" charset="0"/>
              <a:ea typeface="Helvetica" charset="0"/>
              <a:cs typeface="Helvetica" charset="0"/>
            </a:endParaRPr>
          </a:p>
        </p:txBody>
      </p:sp>
      <p:grpSp>
        <p:nvGrpSpPr>
          <p:cNvPr id="11" name="Group 10"/>
          <p:cNvGrpSpPr/>
          <p:nvPr/>
        </p:nvGrpSpPr>
        <p:grpSpPr>
          <a:xfrm>
            <a:off x="2741603" y="3020897"/>
            <a:ext cx="5523120" cy="824458"/>
            <a:chOff x="2711970" y="3022902"/>
            <a:chExt cx="5523120" cy="824458"/>
          </a:xfrm>
        </p:grpSpPr>
        <p:sp>
          <p:nvSpPr>
            <p:cNvPr id="7" name="Rectangle 6"/>
            <p:cNvSpPr/>
            <p:nvPr/>
          </p:nvSpPr>
          <p:spPr>
            <a:xfrm>
              <a:off x="5747922" y="3022902"/>
              <a:ext cx="2487168" cy="82296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smtClean="0">
                  <a:latin typeface="Helvetica" charset="0"/>
                  <a:ea typeface="Helvetica" charset="0"/>
                  <a:cs typeface="Helvetica" charset="0"/>
                </a:rPr>
                <a:t>Contemporaneous</a:t>
              </a:r>
              <a:endParaRPr lang="en-US" sz="2000" b="1">
                <a:latin typeface="Helvetica" charset="0"/>
                <a:ea typeface="Helvetica" charset="0"/>
                <a:cs typeface="Helvetica" charset="0"/>
              </a:endParaRPr>
            </a:p>
          </p:txBody>
        </p:sp>
        <p:sp>
          <p:nvSpPr>
            <p:cNvPr id="10" name="Rectangle 9"/>
            <p:cNvSpPr/>
            <p:nvPr/>
          </p:nvSpPr>
          <p:spPr>
            <a:xfrm>
              <a:off x="2711970" y="3024400"/>
              <a:ext cx="2487168" cy="82296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smtClean="0">
                  <a:latin typeface="Helvetica" charset="0"/>
                  <a:ea typeface="Helvetica" charset="0"/>
                  <a:cs typeface="Helvetica" charset="0"/>
                </a:rPr>
                <a:t>Temporal</a:t>
              </a:r>
              <a:endParaRPr lang="en-US" sz="2800" b="1">
                <a:latin typeface="Helvetica" charset="0"/>
                <a:ea typeface="Helvetica" charset="0"/>
                <a:cs typeface="Helvetica" charset="0"/>
              </a:endParaRPr>
            </a:p>
          </p:txBody>
        </p:sp>
      </p:grpSp>
      <p:sp>
        <p:nvSpPr>
          <p:cNvPr id="43" name="Diamond 42"/>
          <p:cNvSpPr/>
          <p:nvPr/>
        </p:nvSpPr>
        <p:spPr>
          <a:xfrm>
            <a:off x="4241291" y="5741319"/>
            <a:ext cx="2523744" cy="907378"/>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smtClean="0">
                <a:latin typeface="Helvetica" charset="0"/>
                <a:ea typeface="Helvetica" charset="0"/>
                <a:cs typeface="Helvetica" charset="0"/>
              </a:rPr>
              <a:t>Edge Weights</a:t>
            </a:r>
            <a:endParaRPr lang="en-US" b="1">
              <a:latin typeface="Helvetica" charset="0"/>
              <a:ea typeface="Helvetica" charset="0"/>
              <a:cs typeface="Helvetica" charset="0"/>
            </a:endParaRPr>
          </a:p>
        </p:txBody>
      </p:sp>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88437" y="738262"/>
            <a:ext cx="2269955" cy="3026606"/>
          </a:xfrm>
          <a:prstGeom prst="rect">
            <a:avLst/>
          </a:prstGeom>
        </p:spPr>
      </p:pic>
      <p:grpSp>
        <p:nvGrpSpPr>
          <p:cNvPr id="8" name="Group 7"/>
          <p:cNvGrpSpPr/>
          <p:nvPr/>
        </p:nvGrpSpPr>
        <p:grpSpPr>
          <a:xfrm>
            <a:off x="1294286" y="4410548"/>
            <a:ext cx="8233118" cy="775316"/>
            <a:chOff x="1294286" y="4410548"/>
            <a:chExt cx="8233118" cy="775316"/>
          </a:xfrm>
        </p:grpSpPr>
        <p:sp>
          <p:nvSpPr>
            <p:cNvPr id="13" name="Oval 12"/>
            <p:cNvSpPr/>
            <p:nvPr/>
          </p:nvSpPr>
          <p:spPr>
            <a:xfrm>
              <a:off x="1294286" y="4410548"/>
              <a:ext cx="2359152" cy="70199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latin typeface="Helvetica" charset="0"/>
                  <a:ea typeface="Helvetica" charset="0"/>
                  <a:cs typeface="Helvetica" charset="0"/>
                </a:rPr>
                <a:t>Ipsative Correlations</a:t>
              </a:r>
              <a:endParaRPr lang="en-US" b="1" dirty="0">
                <a:solidFill>
                  <a:schemeClr val="tx1"/>
                </a:solidFill>
                <a:latin typeface="Helvetica" charset="0"/>
                <a:ea typeface="Helvetica" charset="0"/>
                <a:cs typeface="Helvetica" charset="0"/>
              </a:endParaRPr>
            </a:p>
          </p:txBody>
        </p:sp>
        <p:sp>
          <p:nvSpPr>
            <p:cNvPr id="22" name="Oval 21"/>
            <p:cNvSpPr/>
            <p:nvPr/>
          </p:nvSpPr>
          <p:spPr>
            <a:xfrm>
              <a:off x="4277329" y="4465979"/>
              <a:ext cx="2359152" cy="70199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smtClean="0">
                  <a:solidFill>
                    <a:schemeClr val="tx1"/>
                  </a:solidFill>
                  <a:latin typeface="Helvetica" charset="0"/>
                  <a:ea typeface="Helvetica" charset="0"/>
                  <a:cs typeface="Helvetica" charset="0"/>
                </a:rPr>
                <a:t>Absolute Change</a:t>
              </a:r>
              <a:endParaRPr lang="en-US" b="1">
                <a:solidFill>
                  <a:schemeClr val="tx1"/>
                </a:solidFill>
                <a:latin typeface="Helvetica" charset="0"/>
                <a:ea typeface="Helvetica" charset="0"/>
                <a:cs typeface="Helvetica" charset="0"/>
              </a:endParaRPr>
            </a:p>
          </p:txBody>
        </p:sp>
        <p:sp>
          <p:nvSpPr>
            <p:cNvPr id="17" name="Oval 16"/>
            <p:cNvSpPr/>
            <p:nvPr/>
          </p:nvSpPr>
          <p:spPr>
            <a:xfrm>
              <a:off x="7168252" y="4483868"/>
              <a:ext cx="2359152" cy="70199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smtClean="0">
                  <a:solidFill>
                    <a:schemeClr val="tx1"/>
                  </a:solidFill>
                  <a:latin typeface="Helvetica" charset="0"/>
                  <a:ea typeface="Helvetica" charset="0"/>
                  <a:cs typeface="Helvetica" charset="0"/>
                </a:rPr>
                <a:t>Rank-Order Correlations</a:t>
              </a:r>
              <a:endParaRPr lang="en-US" b="1">
                <a:solidFill>
                  <a:schemeClr val="tx1"/>
                </a:solidFill>
                <a:latin typeface="Helvetica" charset="0"/>
                <a:ea typeface="Helvetica" charset="0"/>
                <a:cs typeface="Helvetica" charset="0"/>
              </a:endParaRPr>
            </a:p>
          </p:txBody>
        </p:sp>
      </p:grpSp>
      <p:sp>
        <p:nvSpPr>
          <p:cNvPr id="18" name="Rectangle 17"/>
          <p:cNvSpPr/>
          <p:nvPr/>
        </p:nvSpPr>
        <p:spPr>
          <a:xfrm>
            <a:off x="4132549" y="4333132"/>
            <a:ext cx="2648712" cy="920410"/>
          </a:xfrm>
          <a:prstGeom prst="rect">
            <a:avLst/>
          </a:prstGeom>
          <a:solidFill>
            <a:srgbClr val="BFBFBF">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7079180" y="4259812"/>
            <a:ext cx="2634425" cy="1010968"/>
          </a:xfrm>
          <a:prstGeom prst="rect">
            <a:avLst/>
          </a:prstGeom>
          <a:solidFill>
            <a:srgbClr val="BFBFBF">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806593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 grpId="0" animBg="1"/>
      <p:bldP spid="5" grpId="0" animBg="1"/>
      <p:bldP spid="18" grpId="0" animBg="1"/>
      <p:bldP spid="19"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2" name="TextBox 1"/>
          <p:cNvSpPr txBox="1"/>
          <p:nvPr/>
        </p:nvSpPr>
        <p:spPr>
          <a:xfrm>
            <a:off x="457199" y="2510204"/>
            <a:ext cx="10199077" cy="1643527"/>
          </a:xfrm>
          <a:prstGeom prst="rect">
            <a:avLst/>
          </a:prstGeom>
          <a:noFill/>
        </p:spPr>
        <p:txBody>
          <a:bodyPr wrap="square" rtlCol="0">
            <a:spAutoFit/>
          </a:bodyPr>
          <a:lstStyle/>
          <a:p>
            <a:pPr algn="ctr"/>
            <a:r>
              <a:rPr lang="en-US" sz="6480" b="1" smtClean="0">
                <a:ln>
                  <a:solidFill>
                    <a:schemeClr val="tx1"/>
                  </a:solidFill>
                </a:ln>
                <a:solidFill>
                  <a:srgbClr val="C00000"/>
                </a:solidFill>
                <a:latin typeface="Helvetica" charset="0"/>
                <a:ea typeface="Helvetica" charset="0"/>
                <a:cs typeface="Helvetica" charset="0"/>
              </a:rPr>
              <a:t>Results</a:t>
            </a:r>
          </a:p>
          <a:p>
            <a:pPr algn="ctr"/>
            <a:r>
              <a:rPr lang="en-US" sz="3600" b="1" smtClean="0">
                <a:ln>
                  <a:solidFill>
                    <a:schemeClr val="tx1"/>
                  </a:solidFill>
                </a:ln>
                <a:solidFill>
                  <a:srgbClr val="C00000"/>
                </a:solidFill>
                <a:latin typeface="Helvetica" charset="0"/>
                <a:ea typeface="Helvetica" charset="0"/>
                <a:cs typeface="Helvetica" charset="0"/>
              </a:rPr>
              <a:t>Individual Level Temporal Networks</a:t>
            </a:r>
            <a:endParaRPr lang="en-US" sz="6480" b="1">
              <a:ln>
                <a:solidFill>
                  <a:schemeClr val="tx1"/>
                </a:solidFill>
              </a:ln>
              <a:solidFill>
                <a:srgbClr val="C00000"/>
              </a:solidFill>
              <a:latin typeface="Helvetica" charset="0"/>
              <a:ea typeface="Helvetica" charset="0"/>
              <a:cs typeface="Helvetica" charset="0"/>
            </a:endParaRPr>
          </a:p>
        </p:txBody>
      </p:sp>
      <p:pic>
        <p:nvPicPr>
          <p:cNvPr id="3" name="Picture 2"/>
          <p:cNvPicPr>
            <a:picLocks noChangeAspect="1"/>
          </p:cNvPicPr>
          <p:nvPr/>
        </p:nvPicPr>
        <p:blipFill>
          <a:blip r:embed="rId3"/>
          <a:stretch>
            <a:fillRect/>
          </a:stretch>
        </p:blipFill>
        <p:spPr>
          <a:xfrm>
            <a:off x="1" y="1"/>
            <a:ext cx="2620886" cy="1744080"/>
          </a:xfrm>
          <a:prstGeom prst="rect">
            <a:avLst/>
          </a:prstGeom>
        </p:spPr>
      </p:pic>
      <p:pic>
        <p:nvPicPr>
          <p:cNvPr id="4" name="Picture 3"/>
          <p:cNvPicPr>
            <a:picLocks noChangeAspect="1"/>
          </p:cNvPicPr>
          <p:nvPr/>
        </p:nvPicPr>
        <p:blipFill>
          <a:blip r:embed="rId4"/>
          <a:stretch>
            <a:fillRect/>
          </a:stretch>
        </p:blipFill>
        <p:spPr>
          <a:xfrm>
            <a:off x="1700956" y="870452"/>
            <a:ext cx="2620886" cy="1747257"/>
          </a:xfrm>
          <a:prstGeom prst="rect">
            <a:avLst/>
          </a:prstGeom>
        </p:spPr>
      </p:pic>
      <p:sp>
        <p:nvSpPr>
          <p:cNvPr id="5" name="Right Arrow 4"/>
          <p:cNvSpPr/>
          <p:nvPr/>
        </p:nvSpPr>
        <p:spPr>
          <a:xfrm rot="2537905">
            <a:off x="1557124" y="914253"/>
            <a:ext cx="967755" cy="518819"/>
          </a:xfrm>
          <a:prstGeom prst="rightArrow">
            <a:avLst/>
          </a:prstGeom>
          <a:solidFill>
            <a:srgbClr val="DDB5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smtClean="0">
                <a:solidFill>
                  <a:schemeClr val="tx1"/>
                </a:solidFill>
                <a:latin typeface="Helvetica" charset="0"/>
                <a:ea typeface="Helvetica" charset="0"/>
                <a:cs typeface="Helvetica" charset="0"/>
              </a:rPr>
              <a:t>+ 4 </a:t>
            </a:r>
            <a:r>
              <a:rPr lang="en-US" b="1" err="1" smtClean="0">
                <a:solidFill>
                  <a:schemeClr val="tx1"/>
                </a:solidFill>
                <a:latin typeface="Helvetica" charset="0"/>
                <a:ea typeface="Helvetica" charset="0"/>
                <a:cs typeface="Helvetica" charset="0"/>
              </a:rPr>
              <a:t>hr</a:t>
            </a:r>
            <a:endParaRPr lang="en-US" b="1">
              <a:solidFill>
                <a:schemeClr val="tx1"/>
              </a:solidFill>
              <a:latin typeface="Helvetica" charset="0"/>
              <a:ea typeface="Helvetica" charset="0"/>
              <a:cs typeface="Helvetica" charset="0"/>
            </a:endParaRPr>
          </a:p>
        </p:txBody>
      </p:sp>
    </p:spTree>
    <p:extLst>
      <p:ext uri="{BB962C8B-B14F-4D97-AF65-F5344CB8AC3E}">
        <p14:creationId xmlns:p14="http://schemas.microsoft.com/office/powerpoint/2010/main" val="729540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A9A9A9"/>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94631" y="706993"/>
            <a:ext cx="6189345" cy="1193007"/>
          </a:xfrm>
        </p:spPr>
        <p:txBody>
          <a:bodyPr>
            <a:normAutofit/>
          </a:bodyPr>
          <a:lstStyle/>
          <a:p>
            <a:r>
              <a:rPr lang="en-US" sz="3600" b="1" smtClean="0">
                <a:ln w="3175">
                  <a:solidFill>
                    <a:srgbClr val="C00000"/>
                  </a:solidFill>
                </a:ln>
                <a:ea typeface="Helvetica" charset="0"/>
                <a:cs typeface="Helvetica" charset="0"/>
              </a:rPr>
              <a:t>Individual Level Temporal Personality </a:t>
            </a:r>
            <a:r>
              <a:rPr lang="en-US" sz="3600" b="1">
                <a:ln w="3175">
                  <a:solidFill>
                    <a:srgbClr val="C00000"/>
                  </a:solidFill>
                </a:ln>
                <a:ea typeface="Helvetica" charset="0"/>
                <a:cs typeface="Helvetica" charset="0"/>
              </a:rPr>
              <a:t>Network Stability</a:t>
            </a:r>
          </a:p>
        </p:txBody>
      </p:sp>
      <p:sp>
        <p:nvSpPr>
          <p:cNvPr id="19" name="TextBox 18"/>
          <p:cNvSpPr txBox="1"/>
          <p:nvPr/>
        </p:nvSpPr>
        <p:spPr>
          <a:xfrm>
            <a:off x="6583976" y="741819"/>
            <a:ext cx="4191487" cy="1754326"/>
          </a:xfrm>
          <a:prstGeom prst="rect">
            <a:avLst/>
          </a:prstGeom>
          <a:noFill/>
        </p:spPr>
        <p:txBody>
          <a:bodyPr wrap="square" numCol="2" rtlCol="0">
            <a:spAutoFit/>
          </a:bodyPr>
          <a:lstStyle/>
          <a:p>
            <a:r>
              <a:rPr lang="en-US" sz="2160" b="1">
                <a:ea typeface="Helvetica" charset="0"/>
                <a:cs typeface="Helvetica" charset="0"/>
              </a:rPr>
              <a:t>N1</a:t>
            </a:r>
            <a:r>
              <a:rPr lang="en-US" sz="2160">
                <a:ea typeface="Helvetica" charset="0"/>
                <a:cs typeface="Helvetica" charset="0"/>
              </a:rPr>
              <a:t>: Relaxed</a:t>
            </a:r>
          </a:p>
          <a:p>
            <a:r>
              <a:rPr lang="en-US" sz="2160" b="1">
                <a:ea typeface="Helvetica" charset="0"/>
                <a:cs typeface="Helvetica" charset="0"/>
              </a:rPr>
              <a:t>N2</a:t>
            </a:r>
            <a:r>
              <a:rPr lang="en-US" sz="2160">
                <a:ea typeface="Helvetica" charset="0"/>
                <a:cs typeface="Helvetica" charset="0"/>
              </a:rPr>
              <a:t>: Depressed</a:t>
            </a:r>
          </a:p>
          <a:p>
            <a:r>
              <a:rPr lang="en-US" sz="2160" b="1">
                <a:ea typeface="Helvetica" charset="0"/>
                <a:cs typeface="Helvetica" charset="0"/>
              </a:rPr>
              <a:t>N3</a:t>
            </a:r>
            <a:r>
              <a:rPr lang="en-US" sz="2160">
                <a:ea typeface="Helvetica" charset="0"/>
                <a:cs typeface="Helvetica" charset="0"/>
              </a:rPr>
              <a:t>: Worried</a:t>
            </a:r>
          </a:p>
          <a:p>
            <a:r>
              <a:rPr lang="en-US" sz="2160" b="1">
                <a:ea typeface="Helvetica" charset="0"/>
                <a:cs typeface="Helvetica" charset="0"/>
              </a:rPr>
              <a:t>E1</a:t>
            </a:r>
            <a:r>
              <a:rPr lang="en-US" sz="2160">
                <a:ea typeface="Helvetica" charset="0"/>
                <a:cs typeface="Helvetica" charset="0"/>
              </a:rPr>
              <a:t>: Quiet</a:t>
            </a:r>
          </a:p>
          <a:p>
            <a:r>
              <a:rPr lang="en-US" sz="2160" b="1">
                <a:ea typeface="Helvetica" charset="0"/>
                <a:cs typeface="Helvetica" charset="0"/>
              </a:rPr>
              <a:t>E2</a:t>
            </a:r>
            <a:r>
              <a:rPr lang="en-US" sz="2160">
                <a:ea typeface="Helvetica" charset="0"/>
                <a:cs typeface="Helvetica" charset="0"/>
              </a:rPr>
              <a:t>: </a:t>
            </a:r>
            <a:r>
              <a:rPr lang="en-US" sz="2160" smtClean="0">
                <a:ea typeface="Helvetica" charset="0"/>
                <a:cs typeface="Helvetica" charset="0"/>
              </a:rPr>
              <a:t>Outgoing</a:t>
            </a:r>
            <a:endParaRPr lang="en-US" sz="2160">
              <a:ea typeface="Helvetica" charset="0"/>
              <a:cs typeface="Helvetica" charset="0"/>
            </a:endParaRPr>
          </a:p>
          <a:p>
            <a:r>
              <a:rPr lang="en-US" sz="2160" b="1">
                <a:ea typeface="Helvetica" charset="0"/>
                <a:cs typeface="Helvetica" charset="0"/>
              </a:rPr>
              <a:t>A1</a:t>
            </a:r>
            <a:r>
              <a:rPr lang="en-US" sz="2160">
                <a:ea typeface="Helvetica" charset="0"/>
                <a:cs typeface="Helvetica" charset="0"/>
              </a:rPr>
              <a:t>: Rude</a:t>
            </a:r>
          </a:p>
          <a:p>
            <a:r>
              <a:rPr lang="en-US" sz="2160" b="1">
                <a:ea typeface="Helvetica" charset="0"/>
                <a:cs typeface="Helvetica" charset="0"/>
              </a:rPr>
              <a:t>A2</a:t>
            </a:r>
            <a:r>
              <a:rPr lang="en-US" sz="2160">
                <a:ea typeface="Helvetica" charset="0"/>
                <a:cs typeface="Helvetica" charset="0"/>
              </a:rPr>
              <a:t>: Kind</a:t>
            </a:r>
          </a:p>
          <a:p>
            <a:r>
              <a:rPr lang="en-US" sz="2160" b="1">
                <a:ea typeface="Helvetica" charset="0"/>
                <a:cs typeface="Helvetica" charset="0"/>
              </a:rPr>
              <a:t>C1</a:t>
            </a:r>
            <a:r>
              <a:rPr lang="en-US" sz="2160">
                <a:ea typeface="Helvetica" charset="0"/>
                <a:cs typeface="Helvetica" charset="0"/>
              </a:rPr>
              <a:t>: Lazy</a:t>
            </a:r>
          </a:p>
          <a:p>
            <a:r>
              <a:rPr lang="en-US" sz="2160" b="1">
                <a:ea typeface="Helvetica" charset="0"/>
                <a:cs typeface="Helvetica" charset="0"/>
              </a:rPr>
              <a:t>C2</a:t>
            </a:r>
            <a:r>
              <a:rPr lang="en-US" sz="2160">
                <a:ea typeface="Helvetica" charset="0"/>
                <a:cs typeface="Helvetica" charset="0"/>
              </a:rPr>
              <a:t>: Reliable</a:t>
            </a:r>
          </a:p>
        </p:txBody>
      </p:sp>
      <p:sp>
        <p:nvSpPr>
          <p:cNvPr id="5" name="Rectangle 4"/>
          <p:cNvSpPr/>
          <p:nvPr/>
        </p:nvSpPr>
        <p:spPr>
          <a:xfrm>
            <a:off x="0" y="6137031"/>
            <a:ext cx="10972800" cy="720969"/>
          </a:xfrm>
          <a:prstGeom prst="rect">
            <a:avLst/>
          </a:prstGeom>
          <a:solidFill>
            <a:srgbClr val="305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ea typeface="Helvetica" charset="0"/>
                <a:cs typeface="Helvetica" charset="0"/>
              </a:rPr>
              <a:t>Want to see more? https://</a:t>
            </a:r>
            <a:r>
              <a:rPr lang="en-US" sz="2400" b="1" err="1">
                <a:ea typeface="Helvetica" charset="0"/>
                <a:cs typeface="Helvetica" charset="0"/>
              </a:rPr>
              <a:t>emoriebeck.shinyapps.io</a:t>
            </a:r>
            <a:r>
              <a:rPr lang="en-US" sz="2400" b="1">
                <a:ea typeface="Helvetica" charset="0"/>
                <a:cs typeface="Helvetica" charset="0"/>
              </a:rPr>
              <a:t>/</a:t>
            </a:r>
            <a:r>
              <a:rPr lang="en-US" sz="2400" b="1" err="1">
                <a:ea typeface="Helvetica" charset="0"/>
                <a:cs typeface="Helvetica" charset="0"/>
              </a:rPr>
              <a:t>pairs_graphicalvar</a:t>
            </a:r>
            <a:r>
              <a:rPr lang="en-US" sz="2400" b="1">
                <a:ea typeface="Helvetica" charset="0"/>
                <a:cs typeface="Helvetica" charset="0"/>
              </a:rPr>
              <a:t>/</a:t>
            </a:r>
          </a:p>
        </p:txBody>
      </p:sp>
      <p:sp>
        <p:nvSpPr>
          <p:cNvPr id="6" name="TextBox 5"/>
          <p:cNvSpPr txBox="1"/>
          <p:nvPr/>
        </p:nvSpPr>
        <p:spPr>
          <a:xfrm>
            <a:off x="4364683" y="3726128"/>
            <a:ext cx="2219293" cy="584775"/>
          </a:xfrm>
          <a:prstGeom prst="rect">
            <a:avLst/>
          </a:prstGeom>
          <a:solidFill>
            <a:srgbClr val="3051FF"/>
          </a:solidFill>
        </p:spPr>
        <p:txBody>
          <a:bodyPr wrap="square">
            <a:spAutoFit/>
          </a:bodyPr>
          <a:lstStyle>
            <a:defPPr>
              <a:defRPr lang="en-US"/>
            </a:defPPr>
            <a:lvl1pPr algn="ctr">
              <a:defRPr sz="1620" b="1">
                <a:solidFill>
                  <a:schemeClr val="bg1"/>
                </a:solidFill>
                <a:latin typeface="Helvetica" charset="0"/>
                <a:ea typeface="Helvetica" charset="0"/>
                <a:cs typeface="Helvetica" charset="0"/>
              </a:defRPr>
            </a:lvl1pPr>
          </a:lstStyle>
          <a:p>
            <a:r>
              <a:rPr lang="nb-NO" sz="3200" err="1">
                <a:latin typeface="+mn-lt"/>
              </a:rPr>
              <a:t>Subject</a:t>
            </a:r>
            <a:r>
              <a:rPr lang="nb-NO" sz="3200">
                <a:latin typeface="+mn-lt"/>
              </a:rPr>
              <a:t> </a:t>
            </a:r>
            <a:r>
              <a:rPr lang="nb-NO" sz="3200" smtClean="0">
                <a:latin typeface="+mn-lt"/>
              </a:rPr>
              <a:t>90</a:t>
            </a:r>
          </a:p>
        </p:txBody>
      </p:sp>
      <p:pic>
        <p:nvPicPr>
          <p:cNvPr id="3" name="Picture 2"/>
          <p:cNvPicPr>
            <a:picLocks noChangeAspect="1"/>
          </p:cNvPicPr>
          <p:nvPr/>
        </p:nvPicPr>
        <p:blipFill>
          <a:blip r:embed="rId3"/>
          <a:stretch>
            <a:fillRect/>
          </a:stretch>
        </p:blipFill>
        <p:spPr>
          <a:xfrm>
            <a:off x="495794" y="2527936"/>
            <a:ext cx="3563958" cy="3554725"/>
          </a:xfrm>
          <a:prstGeom prst="rect">
            <a:avLst/>
          </a:prstGeom>
        </p:spPr>
      </p:pic>
      <p:pic>
        <p:nvPicPr>
          <p:cNvPr id="4" name="Picture 3"/>
          <p:cNvPicPr>
            <a:picLocks noChangeAspect="1"/>
          </p:cNvPicPr>
          <p:nvPr/>
        </p:nvPicPr>
        <p:blipFill>
          <a:blip r:embed="rId4"/>
          <a:stretch>
            <a:fillRect/>
          </a:stretch>
        </p:blipFill>
        <p:spPr>
          <a:xfrm>
            <a:off x="6913740" y="2544130"/>
            <a:ext cx="3630622" cy="3592901"/>
          </a:xfrm>
          <a:prstGeom prst="rect">
            <a:avLst/>
          </a:prstGeom>
        </p:spPr>
      </p:pic>
      <p:pic>
        <p:nvPicPr>
          <p:cNvPr id="8" name="Picture 7"/>
          <p:cNvPicPr>
            <a:picLocks noChangeAspect="1"/>
          </p:cNvPicPr>
          <p:nvPr/>
        </p:nvPicPr>
        <p:blipFill rotWithShape="1">
          <a:blip r:embed="rId5"/>
          <a:srcRect b="48155"/>
          <a:stretch/>
        </p:blipFill>
        <p:spPr>
          <a:xfrm>
            <a:off x="1755571" y="2496145"/>
            <a:ext cx="6973480" cy="3452704"/>
          </a:xfrm>
          <a:prstGeom prst="rect">
            <a:avLst/>
          </a:prstGeom>
        </p:spPr>
      </p:pic>
      <p:graphicFrame>
        <p:nvGraphicFramePr>
          <p:cNvPr id="10" name="Table 9"/>
          <p:cNvGraphicFramePr>
            <a:graphicFrameLocks noGrp="1"/>
          </p:cNvGraphicFramePr>
          <p:nvPr>
            <p:extLst>
              <p:ext uri="{D42A27DB-BD31-4B8C-83A1-F6EECF244321}">
                <p14:modId xmlns:p14="http://schemas.microsoft.com/office/powerpoint/2010/main" val="1615895342"/>
              </p:ext>
            </p:extLst>
          </p:nvPr>
        </p:nvGraphicFramePr>
        <p:xfrm>
          <a:off x="0" y="-8097"/>
          <a:ext cx="10972800" cy="371025"/>
        </p:xfrm>
        <a:graphic>
          <a:graphicData uri="http://schemas.openxmlformats.org/drawingml/2006/table">
            <a:tbl>
              <a:tblPr firstRow="1" bandRow="1">
                <a:tableStyleId>{5C22544A-7EE6-4342-B048-85BDC9FD1C3A}</a:tableStyleId>
              </a:tblPr>
              <a:tblGrid>
                <a:gridCol w="2194560"/>
                <a:gridCol w="2194560"/>
                <a:gridCol w="2194560"/>
                <a:gridCol w="2194560"/>
                <a:gridCol w="2194560"/>
              </a:tblGrid>
              <a:tr h="371025">
                <a:tc>
                  <a:txBody>
                    <a:bodyPr/>
                    <a:lstStyle/>
                    <a:p>
                      <a:pPr algn="ctr"/>
                      <a:r>
                        <a:rPr lang="en-US" sz="1600" b="1" smtClean="0">
                          <a:latin typeface="+mn-lt"/>
                          <a:ea typeface="Helvetica" charset="0"/>
                          <a:cs typeface="Helvetica" charset="0"/>
                        </a:rPr>
                        <a:t>Background</a:t>
                      </a:r>
                      <a:endParaRPr lang="en-US" sz="1600" b="1">
                        <a:latin typeface="+mn-lt"/>
                        <a:ea typeface="Helvetica" charset="0"/>
                        <a:cs typeface="Helvetica"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algn="ctr"/>
                      <a:r>
                        <a:rPr lang="en-US" sz="1600" b="1" smtClean="0">
                          <a:latin typeface="+mn-lt"/>
                          <a:ea typeface="Helvetica" charset="0"/>
                          <a:cs typeface="Helvetica" charset="0"/>
                        </a:rPr>
                        <a:t>Methods</a:t>
                      </a:r>
                      <a:endParaRPr lang="en-US" sz="1600" b="1">
                        <a:latin typeface="+mn-lt"/>
                        <a:ea typeface="Helvetica" charset="0"/>
                        <a:cs typeface="Helvetica"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algn="ctr"/>
                      <a:r>
                        <a:rPr lang="en-US" sz="1600" b="1" smtClean="0">
                          <a:latin typeface="+mn-lt"/>
                          <a:ea typeface="Helvetica" charset="0"/>
                          <a:cs typeface="Helvetica" charset="0"/>
                        </a:rPr>
                        <a:t>Temporal</a:t>
                      </a:r>
                      <a:endParaRPr lang="en-US" sz="1600" b="1">
                        <a:latin typeface="+mn-lt"/>
                        <a:ea typeface="Helvetica" charset="0"/>
                        <a:cs typeface="Helvetica"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3051FF"/>
                    </a:solidFill>
                  </a:tcPr>
                </a:tc>
                <a:tc>
                  <a:txBody>
                    <a:bodyPr/>
                    <a:lstStyle/>
                    <a:p>
                      <a:pPr algn="ctr"/>
                      <a:r>
                        <a:rPr lang="en-US" sz="1600" b="1" smtClean="0">
                          <a:latin typeface="+mn-lt"/>
                          <a:ea typeface="Helvetica" charset="0"/>
                          <a:cs typeface="Helvetica" charset="0"/>
                        </a:rPr>
                        <a:t>Contemporaneous</a:t>
                      </a:r>
                      <a:endParaRPr lang="en-US" sz="1600" b="1">
                        <a:latin typeface="+mn-lt"/>
                        <a:ea typeface="Helvetica" charset="0"/>
                        <a:cs typeface="Helvetica"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algn="ctr"/>
                      <a:r>
                        <a:rPr lang="en-US" sz="1600" b="1" smtClean="0">
                          <a:latin typeface="+mn-lt"/>
                          <a:ea typeface="Helvetica" charset="0"/>
                          <a:cs typeface="Helvetica" charset="0"/>
                        </a:rPr>
                        <a:t>Conclusions</a:t>
                      </a:r>
                      <a:endParaRPr lang="en-US" sz="1600" b="1">
                        <a:latin typeface="+mn-lt"/>
                        <a:ea typeface="Helvetica" charset="0"/>
                        <a:cs typeface="Helvetica"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r>
            </a:tbl>
          </a:graphicData>
        </a:graphic>
      </p:graphicFrame>
    </p:spTree>
    <p:extLst>
      <p:ext uri="{BB962C8B-B14F-4D97-AF65-F5344CB8AC3E}">
        <p14:creationId xmlns:p14="http://schemas.microsoft.com/office/powerpoint/2010/main" val="12002942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8"/>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4380" y="671513"/>
            <a:ext cx="6189345" cy="1193007"/>
          </a:xfrm>
        </p:spPr>
        <p:txBody>
          <a:bodyPr>
            <a:normAutofit/>
          </a:bodyPr>
          <a:lstStyle/>
          <a:p>
            <a:r>
              <a:rPr lang="en-US" sz="3600" b="1" smtClean="0">
                <a:ea typeface="Helvetica" charset="0"/>
                <a:cs typeface="Helvetica" charset="0"/>
              </a:rPr>
              <a:t>Individual Level Temporal Personality </a:t>
            </a:r>
            <a:r>
              <a:rPr lang="en-US" sz="3600" b="1">
                <a:ea typeface="Helvetica" charset="0"/>
                <a:cs typeface="Helvetica" charset="0"/>
              </a:rPr>
              <a:t>Network Stability</a:t>
            </a:r>
          </a:p>
        </p:txBody>
      </p:sp>
      <p:sp>
        <p:nvSpPr>
          <p:cNvPr id="19" name="TextBox 18"/>
          <p:cNvSpPr txBox="1"/>
          <p:nvPr/>
        </p:nvSpPr>
        <p:spPr>
          <a:xfrm>
            <a:off x="6583976" y="741819"/>
            <a:ext cx="4191487" cy="1754326"/>
          </a:xfrm>
          <a:prstGeom prst="rect">
            <a:avLst/>
          </a:prstGeom>
          <a:noFill/>
        </p:spPr>
        <p:txBody>
          <a:bodyPr wrap="square" numCol="2" rtlCol="0">
            <a:spAutoFit/>
          </a:bodyPr>
          <a:lstStyle/>
          <a:p>
            <a:r>
              <a:rPr lang="en-US" sz="2160" b="1">
                <a:ea typeface="Helvetica" charset="0"/>
                <a:cs typeface="Helvetica" charset="0"/>
              </a:rPr>
              <a:t>N1</a:t>
            </a:r>
            <a:r>
              <a:rPr lang="en-US" sz="2160">
                <a:ea typeface="Helvetica" charset="0"/>
                <a:cs typeface="Helvetica" charset="0"/>
              </a:rPr>
              <a:t>: Relaxed</a:t>
            </a:r>
          </a:p>
          <a:p>
            <a:r>
              <a:rPr lang="en-US" sz="2160" b="1">
                <a:ea typeface="Helvetica" charset="0"/>
                <a:cs typeface="Helvetica" charset="0"/>
              </a:rPr>
              <a:t>N2</a:t>
            </a:r>
            <a:r>
              <a:rPr lang="en-US" sz="2160">
                <a:ea typeface="Helvetica" charset="0"/>
                <a:cs typeface="Helvetica" charset="0"/>
              </a:rPr>
              <a:t>: Depressed</a:t>
            </a:r>
          </a:p>
          <a:p>
            <a:r>
              <a:rPr lang="en-US" sz="2160" b="1">
                <a:ea typeface="Helvetica" charset="0"/>
                <a:cs typeface="Helvetica" charset="0"/>
              </a:rPr>
              <a:t>N3</a:t>
            </a:r>
            <a:r>
              <a:rPr lang="en-US" sz="2160">
                <a:ea typeface="Helvetica" charset="0"/>
                <a:cs typeface="Helvetica" charset="0"/>
              </a:rPr>
              <a:t>: Worried</a:t>
            </a:r>
          </a:p>
          <a:p>
            <a:r>
              <a:rPr lang="en-US" sz="2160" b="1">
                <a:ea typeface="Helvetica" charset="0"/>
                <a:cs typeface="Helvetica" charset="0"/>
              </a:rPr>
              <a:t>E1</a:t>
            </a:r>
            <a:r>
              <a:rPr lang="en-US" sz="2160">
                <a:ea typeface="Helvetica" charset="0"/>
                <a:cs typeface="Helvetica" charset="0"/>
              </a:rPr>
              <a:t>: Quiet</a:t>
            </a:r>
          </a:p>
          <a:p>
            <a:r>
              <a:rPr lang="en-US" sz="2160" b="1">
                <a:ea typeface="Helvetica" charset="0"/>
                <a:cs typeface="Helvetica" charset="0"/>
              </a:rPr>
              <a:t>E2</a:t>
            </a:r>
            <a:r>
              <a:rPr lang="en-US" sz="2160">
                <a:ea typeface="Helvetica" charset="0"/>
                <a:cs typeface="Helvetica" charset="0"/>
              </a:rPr>
              <a:t>: </a:t>
            </a:r>
            <a:r>
              <a:rPr lang="en-US" sz="2160" smtClean="0">
                <a:ea typeface="Helvetica" charset="0"/>
                <a:cs typeface="Helvetica" charset="0"/>
              </a:rPr>
              <a:t>Outgoing</a:t>
            </a:r>
            <a:endParaRPr lang="en-US" sz="2160">
              <a:ea typeface="Helvetica" charset="0"/>
              <a:cs typeface="Helvetica" charset="0"/>
            </a:endParaRPr>
          </a:p>
          <a:p>
            <a:r>
              <a:rPr lang="en-US" sz="2160" b="1">
                <a:ea typeface="Helvetica" charset="0"/>
                <a:cs typeface="Helvetica" charset="0"/>
              </a:rPr>
              <a:t>A1</a:t>
            </a:r>
            <a:r>
              <a:rPr lang="en-US" sz="2160">
                <a:ea typeface="Helvetica" charset="0"/>
                <a:cs typeface="Helvetica" charset="0"/>
              </a:rPr>
              <a:t>: Rude</a:t>
            </a:r>
          </a:p>
          <a:p>
            <a:r>
              <a:rPr lang="en-US" sz="2160" b="1">
                <a:ea typeface="Helvetica" charset="0"/>
                <a:cs typeface="Helvetica" charset="0"/>
              </a:rPr>
              <a:t>A2</a:t>
            </a:r>
            <a:r>
              <a:rPr lang="en-US" sz="2160">
                <a:ea typeface="Helvetica" charset="0"/>
                <a:cs typeface="Helvetica" charset="0"/>
              </a:rPr>
              <a:t>: Kind</a:t>
            </a:r>
          </a:p>
          <a:p>
            <a:r>
              <a:rPr lang="en-US" sz="2160" b="1">
                <a:ea typeface="Helvetica" charset="0"/>
                <a:cs typeface="Helvetica" charset="0"/>
              </a:rPr>
              <a:t>C1</a:t>
            </a:r>
            <a:r>
              <a:rPr lang="en-US" sz="2160">
                <a:ea typeface="Helvetica" charset="0"/>
                <a:cs typeface="Helvetica" charset="0"/>
              </a:rPr>
              <a:t>: Lazy</a:t>
            </a:r>
          </a:p>
          <a:p>
            <a:r>
              <a:rPr lang="en-US" sz="2160" b="1">
                <a:ea typeface="Helvetica" charset="0"/>
                <a:cs typeface="Helvetica" charset="0"/>
              </a:rPr>
              <a:t>C2</a:t>
            </a:r>
            <a:r>
              <a:rPr lang="en-US" sz="2160">
                <a:ea typeface="Helvetica" charset="0"/>
                <a:cs typeface="Helvetica" charset="0"/>
              </a:rPr>
              <a:t>: Reliable</a:t>
            </a:r>
          </a:p>
        </p:txBody>
      </p:sp>
      <p:pic>
        <p:nvPicPr>
          <p:cNvPr id="7" name="Picture 6"/>
          <p:cNvPicPr>
            <a:picLocks noChangeAspect="1"/>
          </p:cNvPicPr>
          <p:nvPr/>
        </p:nvPicPr>
        <p:blipFill>
          <a:blip r:embed="rId3"/>
          <a:stretch>
            <a:fillRect/>
          </a:stretch>
        </p:blipFill>
        <p:spPr>
          <a:xfrm>
            <a:off x="1973310" y="1753814"/>
            <a:ext cx="2505402" cy="2170874"/>
          </a:xfrm>
          <a:prstGeom prst="rect">
            <a:avLst/>
          </a:prstGeom>
        </p:spPr>
      </p:pic>
      <p:pic>
        <p:nvPicPr>
          <p:cNvPr id="8" name="Picture 7"/>
          <p:cNvPicPr>
            <a:picLocks noChangeAspect="1"/>
          </p:cNvPicPr>
          <p:nvPr/>
        </p:nvPicPr>
        <p:blipFill>
          <a:blip r:embed="rId4"/>
          <a:stretch>
            <a:fillRect/>
          </a:stretch>
        </p:blipFill>
        <p:spPr>
          <a:xfrm>
            <a:off x="1945224" y="3924688"/>
            <a:ext cx="2512519" cy="2177991"/>
          </a:xfrm>
          <a:prstGeom prst="rect">
            <a:avLst/>
          </a:prstGeom>
        </p:spPr>
      </p:pic>
      <p:sp>
        <p:nvSpPr>
          <p:cNvPr id="6" name="TextBox 5"/>
          <p:cNvSpPr txBox="1"/>
          <p:nvPr/>
        </p:nvSpPr>
        <p:spPr>
          <a:xfrm>
            <a:off x="2091833" y="3462854"/>
            <a:ext cx="2219293" cy="584775"/>
          </a:xfrm>
          <a:prstGeom prst="rect">
            <a:avLst/>
          </a:prstGeom>
          <a:solidFill>
            <a:srgbClr val="3051FF"/>
          </a:solidFill>
          <a:ln>
            <a:noFill/>
          </a:ln>
        </p:spPr>
        <p:txBody>
          <a:bodyPr wrap="square">
            <a:spAutoFit/>
          </a:bodyPr>
          <a:lstStyle>
            <a:defPPr>
              <a:defRPr lang="en-US"/>
            </a:defPPr>
            <a:lvl1pPr algn="ctr">
              <a:defRPr sz="1620" b="1">
                <a:solidFill>
                  <a:schemeClr val="bg1"/>
                </a:solidFill>
                <a:latin typeface="Helvetica" charset="0"/>
                <a:ea typeface="Helvetica" charset="0"/>
                <a:cs typeface="Helvetica" charset="0"/>
              </a:defRPr>
            </a:lvl1pPr>
          </a:lstStyle>
          <a:p>
            <a:r>
              <a:rPr lang="nb-NO" sz="3200" err="1">
                <a:latin typeface="+mn-lt"/>
              </a:rPr>
              <a:t>Subject</a:t>
            </a:r>
            <a:r>
              <a:rPr lang="nb-NO" sz="3200">
                <a:latin typeface="+mn-lt"/>
              </a:rPr>
              <a:t> </a:t>
            </a:r>
            <a:r>
              <a:rPr lang="nb-NO" sz="3200" smtClean="0">
                <a:latin typeface="+mn-lt"/>
              </a:rPr>
              <a:t>90</a:t>
            </a:r>
          </a:p>
        </p:txBody>
      </p:sp>
      <p:sp>
        <p:nvSpPr>
          <p:cNvPr id="26" name="TextBox 25"/>
          <p:cNvSpPr txBox="1"/>
          <p:nvPr/>
        </p:nvSpPr>
        <p:spPr>
          <a:xfrm>
            <a:off x="2751341" y="4026410"/>
            <a:ext cx="846707" cy="400110"/>
          </a:xfrm>
          <a:prstGeom prst="rect">
            <a:avLst/>
          </a:prstGeom>
          <a:solidFill>
            <a:srgbClr val="3051FF"/>
          </a:solidFill>
          <a:ln>
            <a:noFill/>
          </a:ln>
        </p:spPr>
        <p:txBody>
          <a:bodyPr wrap="none">
            <a:spAutoFit/>
          </a:bodyPr>
          <a:lstStyle>
            <a:defPPr>
              <a:defRPr lang="en-US"/>
            </a:defPPr>
            <a:lvl1pPr algn="ctr">
              <a:defRPr sz="1620" b="1">
                <a:solidFill>
                  <a:schemeClr val="bg1"/>
                </a:solidFill>
                <a:latin typeface="Helvetica" charset="0"/>
                <a:ea typeface="Helvetica" charset="0"/>
                <a:cs typeface="Helvetica" charset="0"/>
              </a:defRPr>
            </a:lvl1pPr>
          </a:lstStyle>
          <a:p>
            <a:r>
              <a:rPr lang="nb-NO" sz="2000" i="1" smtClean="0">
                <a:latin typeface="+mn-lt"/>
              </a:rPr>
              <a:t>r</a:t>
            </a:r>
            <a:r>
              <a:rPr lang="is-IS" sz="2000" smtClean="0">
                <a:latin typeface="+mn-lt"/>
              </a:rPr>
              <a:t> = </a:t>
            </a:r>
            <a:r>
              <a:rPr lang="en-US" sz="2000" smtClean="0">
                <a:latin typeface="+mn-lt"/>
              </a:rPr>
              <a:t>.14</a:t>
            </a:r>
            <a:endParaRPr lang="nb-NO" sz="2000">
              <a:latin typeface="+mn-lt"/>
            </a:endParaRPr>
          </a:p>
        </p:txBody>
      </p:sp>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0866" y="699630"/>
            <a:ext cx="3405880" cy="5449408"/>
          </a:xfrm>
          <a:prstGeom prst="rect">
            <a:avLst/>
          </a:prstGeom>
        </p:spPr>
      </p:pic>
      <p:pic>
        <p:nvPicPr>
          <p:cNvPr id="18" name="Picture 1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16676" y="669650"/>
            <a:ext cx="3634260" cy="5451390"/>
          </a:xfrm>
          <a:prstGeom prst="rect">
            <a:avLst/>
          </a:prstGeom>
        </p:spPr>
      </p:pic>
      <p:pic>
        <p:nvPicPr>
          <p:cNvPr id="16" name="Picture 1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604352" y="2632573"/>
            <a:ext cx="6375565" cy="3187783"/>
          </a:xfrm>
          <a:prstGeom prst="rect">
            <a:avLst/>
          </a:prstGeom>
        </p:spPr>
      </p:pic>
      <p:pic>
        <p:nvPicPr>
          <p:cNvPr id="17" name="Picture 1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036116" y="3183977"/>
            <a:ext cx="4542866" cy="2672274"/>
          </a:xfrm>
          <a:prstGeom prst="rect">
            <a:avLst/>
          </a:prstGeom>
        </p:spPr>
      </p:pic>
      <p:sp>
        <p:nvSpPr>
          <p:cNvPr id="20" name="Rectangle 19"/>
          <p:cNvSpPr/>
          <p:nvPr/>
        </p:nvSpPr>
        <p:spPr>
          <a:xfrm>
            <a:off x="7106110" y="4107017"/>
            <a:ext cx="2713840" cy="668215"/>
          </a:xfrm>
          <a:prstGeom prst="rect">
            <a:avLst/>
          </a:prstGeom>
          <a:solidFill>
            <a:srgbClr val="305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r-HR" sz="2400" b="1" i="1" dirty="0" smtClean="0">
                <a:ea typeface="Helvetica" charset="0"/>
                <a:cs typeface="Helvetica" charset="0"/>
              </a:rPr>
              <a:t>M </a:t>
            </a:r>
            <a:r>
              <a:rPr lang="hr-HR" sz="2400" b="1" dirty="0" smtClean="0">
                <a:ea typeface="Helvetica" charset="0"/>
                <a:cs typeface="Helvetica" charset="0"/>
              </a:rPr>
              <a:t>= .</a:t>
            </a:r>
            <a:r>
              <a:rPr lang="hr-HR" sz="2400" b="1" dirty="0" smtClean="0">
                <a:ea typeface="Helvetica" charset="0"/>
                <a:cs typeface="Helvetica" charset="0"/>
              </a:rPr>
              <a:t>03 </a:t>
            </a:r>
            <a:r>
              <a:rPr lang="hr-HR" sz="2400" b="1" dirty="0" smtClean="0">
                <a:ea typeface="Helvetica" charset="0"/>
                <a:cs typeface="Helvetica" charset="0"/>
              </a:rPr>
              <a:t>(</a:t>
            </a:r>
            <a:r>
              <a:rPr lang="hr-HR" sz="2400" b="1" i="1" dirty="0" smtClean="0">
                <a:ea typeface="Helvetica" charset="0"/>
                <a:cs typeface="Helvetica" charset="0"/>
              </a:rPr>
              <a:t>SD</a:t>
            </a:r>
            <a:r>
              <a:rPr lang="hr-HR" sz="2400" b="1" dirty="0" smtClean="0">
                <a:ea typeface="Helvetica" charset="0"/>
                <a:cs typeface="Helvetica" charset="0"/>
              </a:rPr>
              <a:t> = .</a:t>
            </a:r>
            <a:r>
              <a:rPr lang="hr-HR" sz="2400" b="1" dirty="0" smtClean="0">
                <a:ea typeface="Helvetica" charset="0"/>
                <a:cs typeface="Helvetica" charset="0"/>
              </a:rPr>
              <a:t>15)</a:t>
            </a:r>
            <a:endParaRPr lang="en-US" sz="2400" b="1" dirty="0">
              <a:ea typeface="Helvetica" charset="0"/>
              <a:cs typeface="Helvetica" charset="0"/>
            </a:endParaRPr>
          </a:p>
        </p:txBody>
      </p:sp>
      <p:graphicFrame>
        <p:nvGraphicFramePr>
          <p:cNvPr id="22" name="Table 21"/>
          <p:cNvGraphicFramePr>
            <a:graphicFrameLocks noGrp="1"/>
          </p:cNvGraphicFramePr>
          <p:nvPr>
            <p:extLst>
              <p:ext uri="{D42A27DB-BD31-4B8C-83A1-F6EECF244321}">
                <p14:modId xmlns:p14="http://schemas.microsoft.com/office/powerpoint/2010/main" val="1128209326"/>
              </p:ext>
            </p:extLst>
          </p:nvPr>
        </p:nvGraphicFramePr>
        <p:xfrm>
          <a:off x="0" y="-8097"/>
          <a:ext cx="10972800" cy="371025"/>
        </p:xfrm>
        <a:graphic>
          <a:graphicData uri="http://schemas.openxmlformats.org/drawingml/2006/table">
            <a:tbl>
              <a:tblPr firstRow="1" bandRow="1">
                <a:tableStyleId>{5C22544A-7EE6-4342-B048-85BDC9FD1C3A}</a:tableStyleId>
              </a:tblPr>
              <a:tblGrid>
                <a:gridCol w="2194560"/>
                <a:gridCol w="2194560"/>
                <a:gridCol w="2194560"/>
                <a:gridCol w="2194560"/>
                <a:gridCol w="2194560"/>
              </a:tblGrid>
              <a:tr h="371025">
                <a:tc>
                  <a:txBody>
                    <a:bodyPr/>
                    <a:lstStyle/>
                    <a:p>
                      <a:pPr algn="ctr"/>
                      <a:r>
                        <a:rPr lang="en-US" sz="1600" b="1" smtClean="0">
                          <a:latin typeface="+mn-lt"/>
                          <a:ea typeface="Helvetica" charset="0"/>
                          <a:cs typeface="Helvetica" charset="0"/>
                        </a:rPr>
                        <a:t>Background</a:t>
                      </a:r>
                      <a:endParaRPr lang="en-US" sz="1600" b="1">
                        <a:latin typeface="+mn-lt"/>
                        <a:ea typeface="Helvetica" charset="0"/>
                        <a:cs typeface="Helvetica"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algn="ctr"/>
                      <a:r>
                        <a:rPr lang="en-US" sz="1600" b="1" smtClean="0">
                          <a:latin typeface="+mn-lt"/>
                          <a:ea typeface="Helvetica" charset="0"/>
                          <a:cs typeface="Helvetica" charset="0"/>
                        </a:rPr>
                        <a:t>Methods</a:t>
                      </a:r>
                      <a:endParaRPr lang="en-US" sz="1600" b="1">
                        <a:latin typeface="+mn-lt"/>
                        <a:ea typeface="Helvetica" charset="0"/>
                        <a:cs typeface="Helvetica"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algn="ctr"/>
                      <a:r>
                        <a:rPr lang="en-US" sz="1600" b="1" smtClean="0">
                          <a:latin typeface="+mn-lt"/>
                          <a:ea typeface="Helvetica" charset="0"/>
                          <a:cs typeface="Helvetica" charset="0"/>
                        </a:rPr>
                        <a:t>Temporal</a:t>
                      </a:r>
                      <a:endParaRPr lang="en-US" sz="1600" b="1">
                        <a:latin typeface="+mn-lt"/>
                        <a:ea typeface="Helvetica" charset="0"/>
                        <a:cs typeface="Helvetica"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3051FF"/>
                    </a:solidFill>
                  </a:tcPr>
                </a:tc>
                <a:tc>
                  <a:txBody>
                    <a:bodyPr/>
                    <a:lstStyle/>
                    <a:p>
                      <a:pPr algn="ctr"/>
                      <a:r>
                        <a:rPr lang="en-US" sz="1600" b="1" smtClean="0">
                          <a:latin typeface="+mn-lt"/>
                          <a:ea typeface="Helvetica" charset="0"/>
                          <a:cs typeface="Helvetica" charset="0"/>
                        </a:rPr>
                        <a:t>Contemporaneous</a:t>
                      </a:r>
                      <a:endParaRPr lang="en-US" sz="1600" b="1">
                        <a:latin typeface="+mn-lt"/>
                        <a:ea typeface="Helvetica" charset="0"/>
                        <a:cs typeface="Helvetica"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algn="ctr"/>
                      <a:r>
                        <a:rPr lang="en-US" sz="1600" b="1" smtClean="0">
                          <a:latin typeface="+mn-lt"/>
                          <a:ea typeface="Helvetica" charset="0"/>
                          <a:cs typeface="Helvetica" charset="0"/>
                        </a:rPr>
                        <a:t>Conclusions</a:t>
                      </a:r>
                      <a:endParaRPr lang="en-US" sz="1600" b="1">
                        <a:latin typeface="+mn-lt"/>
                        <a:ea typeface="Helvetica" charset="0"/>
                        <a:cs typeface="Helvetica"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r>
            </a:tbl>
          </a:graphicData>
        </a:graphic>
      </p:graphicFrame>
    </p:spTree>
    <p:extLst>
      <p:ext uri="{BB962C8B-B14F-4D97-AF65-F5344CB8AC3E}">
        <p14:creationId xmlns:p14="http://schemas.microsoft.com/office/powerpoint/2010/main" val="20438769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14"/>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nodeType="clickEffect">
                                  <p:stCondLst>
                                    <p:cond delay="0"/>
                                  </p:stCondLst>
                                  <p:childTnLst>
                                    <p:set>
                                      <p:cBhvr>
                                        <p:cTn id="28" dur="1" fill="hold">
                                          <p:stCondLst>
                                            <p:cond delay="0"/>
                                          </p:stCondLst>
                                        </p:cTn>
                                        <p:tgtEl>
                                          <p:spTgt spid="16"/>
                                        </p:tgtEl>
                                        <p:attrNameLst>
                                          <p:attrName>style.visibility</p:attrName>
                                        </p:attrNameLst>
                                      </p:cBhvr>
                                      <p:to>
                                        <p:strVal val="hidden"/>
                                      </p:to>
                                    </p:set>
                                  </p:childTnLst>
                                </p:cTn>
                              </p:par>
                              <p:par>
                                <p:cTn id="29" presetID="1" presetClass="exit" presetSubtype="0" fill="hold" nodeType="withEffect">
                                  <p:stCondLst>
                                    <p:cond delay="0"/>
                                  </p:stCondLst>
                                  <p:childTnLst>
                                    <p:set>
                                      <p:cBhvr>
                                        <p:cTn id="30" dur="1" fill="hold">
                                          <p:stCondLst>
                                            <p:cond delay="0"/>
                                          </p:stCondLst>
                                        </p:cTn>
                                        <p:tgtEl>
                                          <p:spTgt spid="18"/>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6" grpId="0" animBg="1"/>
      <p:bldP spid="20"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2" name="TextBox 1"/>
          <p:cNvSpPr txBox="1"/>
          <p:nvPr/>
        </p:nvSpPr>
        <p:spPr>
          <a:xfrm>
            <a:off x="457199" y="2510204"/>
            <a:ext cx="10199077" cy="1643527"/>
          </a:xfrm>
          <a:prstGeom prst="rect">
            <a:avLst/>
          </a:prstGeom>
          <a:noFill/>
        </p:spPr>
        <p:txBody>
          <a:bodyPr wrap="square" rtlCol="0">
            <a:spAutoFit/>
          </a:bodyPr>
          <a:lstStyle/>
          <a:p>
            <a:pPr algn="ctr"/>
            <a:r>
              <a:rPr lang="en-US" sz="6480" b="1" dirty="0" smtClean="0">
                <a:ln>
                  <a:solidFill>
                    <a:schemeClr val="tx1"/>
                  </a:solidFill>
                </a:ln>
                <a:solidFill>
                  <a:srgbClr val="C00000"/>
                </a:solidFill>
                <a:latin typeface="Helvetica" charset="0"/>
                <a:ea typeface="Helvetica" charset="0"/>
                <a:cs typeface="Helvetica" charset="0"/>
              </a:rPr>
              <a:t>Results</a:t>
            </a:r>
          </a:p>
          <a:p>
            <a:pPr algn="ctr"/>
            <a:r>
              <a:rPr lang="en-US" sz="3600" b="1" dirty="0" smtClean="0">
                <a:ln>
                  <a:solidFill>
                    <a:schemeClr val="tx1"/>
                  </a:solidFill>
                </a:ln>
                <a:solidFill>
                  <a:srgbClr val="C00000"/>
                </a:solidFill>
                <a:latin typeface="Helvetica" charset="0"/>
                <a:ea typeface="Helvetica" charset="0"/>
                <a:cs typeface="Helvetica" charset="0"/>
              </a:rPr>
              <a:t>Individual Level Contemporaneous Networks</a:t>
            </a:r>
            <a:endParaRPr lang="en-US" sz="6480" b="1" dirty="0">
              <a:ln>
                <a:solidFill>
                  <a:schemeClr val="tx1"/>
                </a:solidFill>
              </a:ln>
              <a:solidFill>
                <a:srgbClr val="C00000"/>
              </a:solidFill>
              <a:latin typeface="Helvetica" charset="0"/>
              <a:ea typeface="Helvetica" charset="0"/>
              <a:cs typeface="Helvetica" charset="0"/>
            </a:endParaRPr>
          </a:p>
        </p:txBody>
      </p:sp>
      <p:pic>
        <p:nvPicPr>
          <p:cNvPr id="3" name="Picture 2"/>
          <p:cNvPicPr>
            <a:picLocks noChangeAspect="1"/>
          </p:cNvPicPr>
          <p:nvPr/>
        </p:nvPicPr>
        <p:blipFill rotWithShape="1">
          <a:blip r:embed="rId3"/>
          <a:srcRect r="19805"/>
          <a:stretch/>
        </p:blipFill>
        <p:spPr>
          <a:xfrm>
            <a:off x="8403996" y="1"/>
            <a:ext cx="2568804" cy="1748723"/>
          </a:xfrm>
          <a:prstGeom prst="rect">
            <a:avLst/>
          </a:prstGeom>
        </p:spPr>
      </p:pic>
      <p:pic>
        <p:nvPicPr>
          <p:cNvPr id="4" name="Picture 3"/>
          <p:cNvPicPr>
            <a:picLocks noChangeAspect="1"/>
          </p:cNvPicPr>
          <p:nvPr/>
        </p:nvPicPr>
        <p:blipFill>
          <a:blip r:embed="rId4"/>
          <a:stretch>
            <a:fillRect/>
          </a:stretch>
        </p:blipFill>
        <p:spPr>
          <a:xfrm>
            <a:off x="7091045" y="873629"/>
            <a:ext cx="2531091" cy="1744080"/>
          </a:xfrm>
          <a:prstGeom prst="rect">
            <a:avLst/>
          </a:prstGeom>
        </p:spPr>
      </p:pic>
      <p:sp>
        <p:nvSpPr>
          <p:cNvPr id="5" name="Left-Right Arrow 4"/>
          <p:cNvSpPr/>
          <p:nvPr/>
        </p:nvSpPr>
        <p:spPr>
          <a:xfrm rot="18948174">
            <a:off x="8678736" y="1122319"/>
            <a:ext cx="1049311" cy="482393"/>
          </a:xfrm>
          <a:prstGeom prst="leftRightArrow">
            <a:avLst/>
          </a:prstGeom>
          <a:solidFill>
            <a:srgbClr val="DDB5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latin typeface="Helvetica" charset="0"/>
                <a:ea typeface="Helvetica" charset="0"/>
                <a:cs typeface="Helvetica" charset="0"/>
              </a:rPr>
              <a:t>NOW</a:t>
            </a:r>
            <a:endParaRPr lang="en-US" b="1" dirty="0">
              <a:solidFill>
                <a:schemeClr val="tx1"/>
              </a:solidFill>
              <a:latin typeface="Helvetica" charset="0"/>
              <a:ea typeface="Helvetica" charset="0"/>
              <a:cs typeface="Helvetica" charset="0"/>
            </a:endParaRPr>
          </a:p>
        </p:txBody>
      </p:sp>
    </p:spTree>
    <p:extLst>
      <p:ext uri="{BB962C8B-B14F-4D97-AF65-F5344CB8AC3E}">
        <p14:creationId xmlns:p14="http://schemas.microsoft.com/office/powerpoint/2010/main" val="7186050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A9A9A9"/>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2650" y="553338"/>
            <a:ext cx="6943725" cy="1193007"/>
          </a:xfrm>
        </p:spPr>
        <p:txBody>
          <a:bodyPr>
            <a:normAutofit/>
          </a:bodyPr>
          <a:lstStyle/>
          <a:p>
            <a:r>
              <a:rPr lang="en-US" sz="3600" b="1" dirty="0" smtClean="0">
                <a:ea typeface="Helvetica" charset="0"/>
                <a:cs typeface="Helvetica" charset="0"/>
              </a:rPr>
              <a:t>Individual Level Contemporaneous Personality </a:t>
            </a:r>
            <a:r>
              <a:rPr lang="en-US" sz="3600" b="1" dirty="0">
                <a:ea typeface="Helvetica" charset="0"/>
                <a:cs typeface="Helvetica" charset="0"/>
              </a:rPr>
              <a:t>Network Stability</a:t>
            </a:r>
          </a:p>
        </p:txBody>
      </p:sp>
      <p:sp>
        <p:nvSpPr>
          <p:cNvPr id="19" name="TextBox 18"/>
          <p:cNvSpPr txBox="1"/>
          <p:nvPr/>
        </p:nvSpPr>
        <p:spPr>
          <a:xfrm>
            <a:off x="7243191" y="741819"/>
            <a:ext cx="4191487" cy="1645920"/>
          </a:xfrm>
          <a:prstGeom prst="rect">
            <a:avLst/>
          </a:prstGeom>
          <a:noFill/>
        </p:spPr>
        <p:txBody>
          <a:bodyPr wrap="square" numCol="2" rtlCol="0">
            <a:spAutoFit/>
          </a:bodyPr>
          <a:lstStyle/>
          <a:p>
            <a:r>
              <a:rPr lang="en-US" sz="2160" b="1" dirty="0">
                <a:latin typeface="Helvetica" charset="0"/>
                <a:ea typeface="Helvetica" charset="0"/>
                <a:cs typeface="Helvetica" charset="0"/>
              </a:rPr>
              <a:t>N1</a:t>
            </a:r>
            <a:r>
              <a:rPr lang="en-US" sz="2160" dirty="0">
                <a:latin typeface="Helvetica" charset="0"/>
                <a:ea typeface="Helvetica" charset="0"/>
                <a:cs typeface="Helvetica" charset="0"/>
              </a:rPr>
              <a:t>: Relaxed</a:t>
            </a:r>
          </a:p>
          <a:p>
            <a:r>
              <a:rPr lang="en-US" sz="2160" b="1" dirty="0">
                <a:latin typeface="Helvetica" charset="0"/>
                <a:ea typeface="Helvetica" charset="0"/>
                <a:cs typeface="Helvetica" charset="0"/>
              </a:rPr>
              <a:t>N2</a:t>
            </a:r>
            <a:r>
              <a:rPr lang="en-US" sz="2160" dirty="0">
                <a:latin typeface="Helvetica" charset="0"/>
                <a:ea typeface="Helvetica" charset="0"/>
                <a:cs typeface="Helvetica" charset="0"/>
              </a:rPr>
              <a:t>: Depressed</a:t>
            </a:r>
          </a:p>
          <a:p>
            <a:r>
              <a:rPr lang="en-US" sz="2160" b="1" dirty="0">
                <a:latin typeface="Helvetica" charset="0"/>
                <a:ea typeface="Helvetica" charset="0"/>
                <a:cs typeface="Helvetica" charset="0"/>
              </a:rPr>
              <a:t>N3</a:t>
            </a:r>
            <a:r>
              <a:rPr lang="en-US" sz="2160" dirty="0">
                <a:latin typeface="Helvetica" charset="0"/>
                <a:ea typeface="Helvetica" charset="0"/>
                <a:cs typeface="Helvetica" charset="0"/>
              </a:rPr>
              <a:t>: Worried</a:t>
            </a:r>
          </a:p>
          <a:p>
            <a:r>
              <a:rPr lang="en-US" sz="2160" b="1" dirty="0">
                <a:latin typeface="Helvetica" charset="0"/>
                <a:ea typeface="Helvetica" charset="0"/>
                <a:cs typeface="Helvetica" charset="0"/>
              </a:rPr>
              <a:t>E1</a:t>
            </a:r>
            <a:r>
              <a:rPr lang="en-US" sz="2160" dirty="0">
                <a:latin typeface="Helvetica" charset="0"/>
                <a:ea typeface="Helvetica" charset="0"/>
                <a:cs typeface="Helvetica" charset="0"/>
              </a:rPr>
              <a:t>: Quiet</a:t>
            </a:r>
          </a:p>
          <a:p>
            <a:r>
              <a:rPr lang="en-US" sz="2160" b="1" dirty="0">
                <a:latin typeface="Helvetica" charset="0"/>
                <a:ea typeface="Helvetica" charset="0"/>
                <a:cs typeface="Helvetica" charset="0"/>
              </a:rPr>
              <a:t>E2</a:t>
            </a:r>
            <a:r>
              <a:rPr lang="en-US" sz="2160" dirty="0">
                <a:latin typeface="Helvetica" charset="0"/>
                <a:ea typeface="Helvetica" charset="0"/>
                <a:cs typeface="Helvetica" charset="0"/>
              </a:rPr>
              <a:t>: </a:t>
            </a:r>
            <a:r>
              <a:rPr lang="en-US" sz="2160" dirty="0" smtClean="0">
                <a:latin typeface="Helvetica" charset="0"/>
                <a:ea typeface="Helvetica" charset="0"/>
                <a:cs typeface="Helvetica" charset="0"/>
              </a:rPr>
              <a:t>Outgoing</a:t>
            </a:r>
            <a:endParaRPr lang="en-US" sz="2160" dirty="0">
              <a:latin typeface="Helvetica" charset="0"/>
              <a:ea typeface="Helvetica" charset="0"/>
              <a:cs typeface="Helvetica" charset="0"/>
            </a:endParaRPr>
          </a:p>
          <a:p>
            <a:r>
              <a:rPr lang="en-US" sz="2160" b="1" dirty="0">
                <a:latin typeface="Helvetica" charset="0"/>
                <a:ea typeface="Helvetica" charset="0"/>
                <a:cs typeface="Helvetica" charset="0"/>
              </a:rPr>
              <a:t>A1</a:t>
            </a:r>
            <a:r>
              <a:rPr lang="en-US" sz="2160" dirty="0">
                <a:latin typeface="Helvetica" charset="0"/>
                <a:ea typeface="Helvetica" charset="0"/>
                <a:cs typeface="Helvetica" charset="0"/>
              </a:rPr>
              <a:t>: Rude</a:t>
            </a:r>
          </a:p>
          <a:p>
            <a:r>
              <a:rPr lang="en-US" sz="2160" b="1" dirty="0">
                <a:latin typeface="Helvetica" charset="0"/>
                <a:ea typeface="Helvetica" charset="0"/>
                <a:cs typeface="Helvetica" charset="0"/>
              </a:rPr>
              <a:t>A2</a:t>
            </a:r>
            <a:r>
              <a:rPr lang="en-US" sz="2160" dirty="0">
                <a:latin typeface="Helvetica" charset="0"/>
                <a:ea typeface="Helvetica" charset="0"/>
                <a:cs typeface="Helvetica" charset="0"/>
              </a:rPr>
              <a:t>: Kind</a:t>
            </a:r>
          </a:p>
          <a:p>
            <a:r>
              <a:rPr lang="en-US" sz="2160" b="1" dirty="0">
                <a:latin typeface="Helvetica" charset="0"/>
                <a:ea typeface="Helvetica" charset="0"/>
                <a:cs typeface="Helvetica" charset="0"/>
              </a:rPr>
              <a:t>C1</a:t>
            </a:r>
            <a:r>
              <a:rPr lang="en-US" sz="2160" dirty="0">
                <a:latin typeface="Helvetica" charset="0"/>
                <a:ea typeface="Helvetica" charset="0"/>
                <a:cs typeface="Helvetica" charset="0"/>
              </a:rPr>
              <a:t>: Lazy</a:t>
            </a:r>
          </a:p>
          <a:p>
            <a:r>
              <a:rPr lang="en-US" sz="2160" b="1" dirty="0">
                <a:latin typeface="Helvetica" charset="0"/>
                <a:ea typeface="Helvetica" charset="0"/>
                <a:cs typeface="Helvetica" charset="0"/>
              </a:rPr>
              <a:t>C2</a:t>
            </a:r>
            <a:r>
              <a:rPr lang="en-US" sz="2160" dirty="0">
                <a:latin typeface="Helvetica" charset="0"/>
                <a:ea typeface="Helvetica" charset="0"/>
                <a:cs typeface="Helvetica" charset="0"/>
              </a:rPr>
              <a:t>: Reliable</a:t>
            </a:r>
          </a:p>
        </p:txBody>
      </p:sp>
      <p:sp>
        <p:nvSpPr>
          <p:cNvPr id="5" name="Rectangle 4"/>
          <p:cNvSpPr/>
          <p:nvPr/>
        </p:nvSpPr>
        <p:spPr>
          <a:xfrm>
            <a:off x="0" y="6137031"/>
            <a:ext cx="10972800" cy="720969"/>
          </a:xfrm>
          <a:prstGeom prst="rect">
            <a:avLst/>
          </a:prstGeom>
          <a:solidFill>
            <a:srgbClr val="305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ea typeface="Helvetica" charset="0"/>
                <a:cs typeface="Helvetica" charset="0"/>
              </a:rPr>
              <a:t>Want to see more? https://</a:t>
            </a:r>
            <a:r>
              <a:rPr lang="en-US" sz="2400" b="1" dirty="0">
                <a:ea typeface="Helvetica" charset="0"/>
                <a:cs typeface="Helvetica" charset="0"/>
              </a:rPr>
              <a:t>emoriebeck.shinyapps.io</a:t>
            </a:r>
            <a:r>
              <a:rPr lang="en-US" sz="2400" b="1" dirty="0">
                <a:ea typeface="Helvetica" charset="0"/>
                <a:cs typeface="Helvetica" charset="0"/>
              </a:rPr>
              <a:t>/</a:t>
            </a:r>
            <a:r>
              <a:rPr lang="en-US" sz="2400" b="1" dirty="0">
                <a:ea typeface="Helvetica" charset="0"/>
                <a:cs typeface="Helvetica" charset="0"/>
              </a:rPr>
              <a:t>pairs_graphicalvar</a:t>
            </a:r>
            <a:r>
              <a:rPr lang="en-US" sz="2400" b="1" dirty="0">
                <a:ea typeface="Helvetica" charset="0"/>
                <a:cs typeface="Helvetica" charset="0"/>
              </a:rPr>
              <a:t>/</a:t>
            </a:r>
          </a:p>
        </p:txBody>
      </p:sp>
      <p:sp>
        <p:nvSpPr>
          <p:cNvPr id="6" name="TextBox 5"/>
          <p:cNvSpPr txBox="1"/>
          <p:nvPr/>
        </p:nvSpPr>
        <p:spPr>
          <a:xfrm>
            <a:off x="4623169" y="3815806"/>
            <a:ext cx="2219293" cy="584775"/>
          </a:xfrm>
          <a:prstGeom prst="rect">
            <a:avLst/>
          </a:prstGeom>
          <a:solidFill>
            <a:srgbClr val="3051FF"/>
          </a:solidFill>
          <a:ln>
            <a:noFill/>
          </a:ln>
        </p:spPr>
        <p:txBody>
          <a:bodyPr wrap="square">
            <a:spAutoFit/>
          </a:bodyPr>
          <a:lstStyle>
            <a:defPPr>
              <a:defRPr lang="en-US"/>
            </a:defPPr>
            <a:lvl1pPr algn="ctr">
              <a:defRPr sz="1620" b="1">
                <a:solidFill>
                  <a:schemeClr val="bg1"/>
                </a:solidFill>
                <a:latin typeface="Helvetica" charset="0"/>
                <a:ea typeface="Helvetica" charset="0"/>
                <a:cs typeface="Helvetica" charset="0"/>
              </a:defRPr>
            </a:lvl1pPr>
          </a:lstStyle>
          <a:p>
            <a:r>
              <a:rPr lang="nb-NO" sz="3200" dirty="0"/>
              <a:t>Subject</a:t>
            </a:r>
            <a:r>
              <a:rPr lang="nb-NO" sz="3200" dirty="0"/>
              <a:t> </a:t>
            </a:r>
            <a:r>
              <a:rPr lang="nb-NO" sz="3200" dirty="0" smtClean="0"/>
              <a:t>90</a:t>
            </a:r>
          </a:p>
        </p:txBody>
      </p:sp>
      <p:pic>
        <p:nvPicPr>
          <p:cNvPr id="7" name="Picture 6"/>
          <p:cNvPicPr>
            <a:picLocks noChangeAspect="1"/>
          </p:cNvPicPr>
          <p:nvPr/>
        </p:nvPicPr>
        <p:blipFill>
          <a:blip r:embed="rId3"/>
          <a:stretch>
            <a:fillRect/>
          </a:stretch>
        </p:blipFill>
        <p:spPr>
          <a:xfrm>
            <a:off x="576928" y="2434860"/>
            <a:ext cx="3645512" cy="3606730"/>
          </a:xfrm>
          <a:prstGeom prst="rect">
            <a:avLst/>
          </a:prstGeom>
        </p:spPr>
      </p:pic>
      <p:pic>
        <p:nvPicPr>
          <p:cNvPr id="8" name="Picture 7"/>
          <p:cNvPicPr>
            <a:picLocks noChangeAspect="1"/>
          </p:cNvPicPr>
          <p:nvPr/>
        </p:nvPicPr>
        <p:blipFill>
          <a:blip r:embed="rId4"/>
          <a:stretch>
            <a:fillRect/>
          </a:stretch>
        </p:blipFill>
        <p:spPr>
          <a:xfrm>
            <a:off x="7243191" y="2470009"/>
            <a:ext cx="3633520" cy="3682755"/>
          </a:xfrm>
          <a:prstGeom prst="rect">
            <a:avLst/>
          </a:prstGeom>
        </p:spPr>
      </p:pic>
      <p:pic>
        <p:nvPicPr>
          <p:cNvPr id="9" name="Picture 8"/>
          <p:cNvPicPr>
            <a:picLocks noChangeAspect="1"/>
          </p:cNvPicPr>
          <p:nvPr/>
        </p:nvPicPr>
        <p:blipFill>
          <a:blip r:embed="rId5"/>
          <a:stretch>
            <a:fillRect/>
          </a:stretch>
        </p:blipFill>
        <p:spPr>
          <a:xfrm>
            <a:off x="-4036320" y="759498"/>
            <a:ext cx="3497566" cy="5393266"/>
          </a:xfrm>
          <a:prstGeom prst="rect">
            <a:avLst/>
          </a:prstGeom>
        </p:spPr>
      </p:pic>
      <p:pic>
        <p:nvPicPr>
          <p:cNvPr id="3" name="Picture 2"/>
          <p:cNvPicPr>
            <a:picLocks noChangeAspect="1"/>
          </p:cNvPicPr>
          <p:nvPr/>
        </p:nvPicPr>
        <p:blipFill rotWithShape="1">
          <a:blip r:embed="rId6"/>
          <a:srcRect t="51074"/>
          <a:stretch/>
        </p:blipFill>
        <p:spPr>
          <a:xfrm>
            <a:off x="1603044" y="2447900"/>
            <a:ext cx="7766712" cy="3628970"/>
          </a:xfrm>
          <a:prstGeom prst="rect">
            <a:avLst/>
          </a:prstGeom>
        </p:spPr>
      </p:pic>
      <p:graphicFrame>
        <p:nvGraphicFramePr>
          <p:cNvPr id="11" name="Table 10"/>
          <p:cNvGraphicFramePr>
            <a:graphicFrameLocks noGrp="1"/>
          </p:cNvGraphicFramePr>
          <p:nvPr>
            <p:extLst>
              <p:ext uri="{D42A27DB-BD31-4B8C-83A1-F6EECF244321}">
                <p14:modId xmlns:p14="http://schemas.microsoft.com/office/powerpoint/2010/main" val="1662515614"/>
              </p:ext>
            </p:extLst>
          </p:nvPr>
        </p:nvGraphicFramePr>
        <p:xfrm>
          <a:off x="0" y="-8097"/>
          <a:ext cx="10972800" cy="371025"/>
        </p:xfrm>
        <a:graphic>
          <a:graphicData uri="http://schemas.openxmlformats.org/drawingml/2006/table">
            <a:tbl>
              <a:tblPr firstRow="1" bandRow="1">
                <a:tableStyleId>{5C22544A-7EE6-4342-B048-85BDC9FD1C3A}</a:tableStyleId>
              </a:tblPr>
              <a:tblGrid>
                <a:gridCol w="2194560"/>
                <a:gridCol w="2194560"/>
                <a:gridCol w="2194560"/>
                <a:gridCol w="2194560"/>
                <a:gridCol w="2194560"/>
              </a:tblGrid>
              <a:tr h="371025">
                <a:tc>
                  <a:txBody>
                    <a:bodyPr/>
                    <a:lstStyle/>
                    <a:p>
                      <a:pPr algn="ctr"/>
                      <a:r>
                        <a:rPr lang="en-US" sz="1600" b="1" dirty="0" smtClean="0">
                          <a:latin typeface="+mn-lt"/>
                          <a:ea typeface="Helvetica" charset="0"/>
                          <a:cs typeface="Helvetica" charset="0"/>
                        </a:rPr>
                        <a:t>Background</a:t>
                      </a:r>
                      <a:endParaRPr lang="en-US" sz="1600" b="1" dirty="0">
                        <a:latin typeface="+mn-lt"/>
                        <a:ea typeface="Helvetica" charset="0"/>
                        <a:cs typeface="Helvetica"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algn="ctr"/>
                      <a:r>
                        <a:rPr lang="en-US" sz="1600" b="1" dirty="0" smtClean="0">
                          <a:latin typeface="+mn-lt"/>
                          <a:ea typeface="Helvetica" charset="0"/>
                          <a:cs typeface="Helvetica" charset="0"/>
                        </a:rPr>
                        <a:t>Methods</a:t>
                      </a:r>
                      <a:endParaRPr lang="en-US" sz="1600" b="1" dirty="0">
                        <a:latin typeface="+mn-lt"/>
                        <a:ea typeface="Helvetica" charset="0"/>
                        <a:cs typeface="Helvetica"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algn="ctr"/>
                      <a:r>
                        <a:rPr lang="en-US" sz="1600" b="1" dirty="0" smtClean="0">
                          <a:latin typeface="+mn-lt"/>
                          <a:ea typeface="Helvetica" charset="0"/>
                          <a:cs typeface="Helvetica" charset="0"/>
                        </a:rPr>
                        <a:t>Temporal</a:t>
                      </a:r>
                      <a:endParaRPr lang="en-US" sz="1600" b="1" dirty="0">
                        <a:latin typeface="+mn-lt"/>
                        <a:ea typeface="Helvetica" charset="0"/>
                        <a:cs typeface="Helvetica"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algn="ctr"/>
                      <a:r>
                        <a:rPr lang="en-US" sz="1600" b="1" dirty="0" smtClean="0">
                          <a:latin typeface="+mn-lt"/>
                          <a:ea typeface="Helvetica" charset="0"/>
                          <a:cs typeface="Helvetica" charset="0"/>
                        </a:rPr>
                        <a:t>Contemporaneous</a:t>
                      </a:r>
                      <a:endParaRPr lang="en-US" sz="1600" b="1" dirty="0">
                        <a:latin typeface="+mn-lt"/>
                        <a:ea typeface="Helvetica" charset="0"/>
                        <a:cs typeface="Helvetica"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3051FF"/>
                    </a:solidFill>
                  </a:tcPr>
                </a:tc>
                <a:tc>
                  <a:txBody>
                    <a:bodyPr/>
                    <a:lstStyle/>
                    <a:p>
                      <a:pPr algn="ctr"/>
                      <a:r>
                        <a:rPr lang="en-US" sz="1600" b="1" dirty="0" smtClean="0">
                          <a:latin typeface="+mn-lt"/>
                          <a:ea typeface="Helvetica" charset="0"/>
                          <a:cs typeface="Helvetica" charset="0"/>
                        </a:rPr>
                        <a:t>Conclusions</a:t>
                      </a:r>
                      <a:endParaRPr lang="en-US" sz="1600" b="1" dirty="0">
                        <a:latin typeface="+mn-lt"/>
                        <a:ea typeface="Helvetica" charset="0"/>
                        <a:cs typeface="Helvetica"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r>
            </a:tbl>
          </a:graphicData>
        </a:graphic>
      </p:graphicFrame>
    </p:spTree>
    <p:extLst>
      <p:ext uri="{BB962C8B-B14F-4D97-AF65-F5344CB8AC3E}">
        <p14:creationId xmlns:p14="http://schemas.microsoft.com/office/powerpoint/2010/main" val="19014911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3"/>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923604" y="4017690"/>
            <a:ext cx="2300288" cy="2052152"/>
          </a:xfrm>
          <a:prstGeom prst="rect">
            <a:avLst/>
          </a:prstGeom>
        </p:spPr>
      </p:pic>
      <p:pic>
        <p:nvPicPr>
          <p:cNvPr id="3" name="Picture 2"/>
          <p:cNvPicPr>
            <a:picLocks noChangeAspect="1"/>
          </p:cNvPicPr>
          <p:nvPr/>
        </p:nvPicPr>
        <p:blipFill>
          <a:blip r:embed="rId4"/>
          <a:stretch>
            <a:fillRect/>
          </a:stretch>
        </p:blipFill>
        <p:spPr>
          <a:xfrm>
            <a:off x="897463" y="1750085"/>
            <a:ext cx="2352571" cy="2096556"/>
          </a:xfrm>
          <a:prstGeom prst="rect">
            <a:avLst/>
          </a:prstGeom>
        </p:spPr>
      </p:pic>
      <p:sp>
        <p:nvSpPr>
          <p:cNvPr id="6" name="TextBox 5"/>
          <p:cNvSpPr txBox="1"/>
          <p:nvPr/>
        </p:nvSpPr>
        <p:spPr>
          <a:xfrm>
            <a:off x="900989" y="3253687"/>
            <a:ext cx="2219293" cy="584775"/>
          </a:xfrm>
          <a:prstGeom prst="rect">
            <a:avLst/>
          </a:prstGeom>
          <a:solidFill>
            <a:srgbClr val="3051FF"/>
          </a:solidFill>
          <a:ln>
            <a:noFill/>
          </a:ln>
        </p:spPr>
        <p:txBody>
          <a:bodyPr wrap="square">
            <a:spAutoFit/>
          </a:bodyPr>
          <a:lstStyle>
            <a:defPPr>
              <a:defRPr lang="en-US"/>
            </a:defPPr>
            <a:lvl1pPr algn="ctr">
              <a:defRPr sz="1620" b="1">
                <a:solidFill>
                  <a:schemeClr val="bg1"/>
                </a:solidFill>
                <a:latin typeface="Helvetica" charset="0"/>
                <a:ea typeface="Helvetica" charset="0"/>
                <a:cs typeface="Helvetica" charset="0"/>
              </a:defRPr>
            </a:lvl1pPr>
          </a:lstStyle>
          <a:p>
            <a:r>
              <a:rPr lang="nb-NO" sz="3200" dirty="0">
                <a:latin typeface="+mn-lt"/>
              </a:rPr>
              <a:t>Subject</a:t>
            </a:r>
            <a:r>
              <a:rPr lang="nb-NO" sz="3200" dirty="0">
                <a:latin typeface="+mn-lt"/>
              </a:rPr>
              <a:t> </a:t>
            </a:r>
            <a:r>
              <a:rPr lang="nb-NO" sz="3200" dirty="0" smtClean="0">
                <a:latin typeface="+mn-lt"/>
              </a:rPr>
              <a:t>90</a:t>
            </a:r>
          </a:p>
        </p:txBody>
      </p:sp>
      <p:sp>
        <p:nvSpPr>
          <p:cNvPr id="15" name="Title 1"/>
          <p:cNvSpPr txBox="1">
            <a:spLocks/>
          </p:cNvSpPr>
          <p:nvPr/>
        </p:nvSpPr>
        <p:spPr>
          <a:xfrm>
            <a:off x="212650" y="671513"/>
            <a:ext cx="6943725" cy="1193007"/>
          </a:xfrm>
          <a:prstGeom prst="rect">
            <a:avLst/>
          </a:prstGeom>
        </p:spPr>
        <p:txBody>
          <a:bodyPr vert="horz" lIns="91440" tIns="45720" rIns="91440" bIns="45720" rtlCol="0" anchor="ctr">
            <a:normAutofit fontScale="97500"/>
          </a:bodyPr>
          <a:lstStyle>
            <a:lvl1pPr algn="l" defTabSz="822960" rtl="0" eaLnBrk="1" latinLnBrk="0" hangingPunct="1">
              <a:lnSpc>
                <a:spcPct val="90000"/>
              </a:lnSpc>
              <a:spcBef>
                <a:spcPct val="0"/>
              </a:spcBef>
              <a:buNone/>
              <a:defRPr sz="3960" kern="1200">
                <a:solidFill>
                  <a:schemeClr val="tx1"/>
                </a:solidFill>
                <a:latin typeface="+mj-lt"/>
                <a:ea typeface="+mj-ea"/>
                <a:cs typeface="+mj-cs"/>
              </a:defRPr>
            </a:lvl1pPr>
          </a:lstStyle>
          <a:p>
            <a:r>
              <a:rPr lang="en-US" sz="3600" b="1" dirty="0" smtClean="0">
                <a:ea typeface="Helvetica" charset="0"/>
                <a:cs typeface="Helvetica" charset="0"/>
              </a:rPr>
              <a:t>Individual Level Contemporaneous Personality Network Stability</a:t>
            </a:r>
            <a:endParaRPr lang="en-US" sz="3600" b="1" dirty="0">
              <a:ea typeface="Helvetica" charset="0"/>
              <a:cs typeface="Helvetica" charset="0"/>
            </a:endParaRPr>
          </a:p>
        </p:txBody>
      </p:sp>
      <p:sp>
        <p:nvSpPr>
          <p:cNvPr id="16" name="TextBox 15"/>
          <p:cNvSpPr txBox="1"/>
          <p:nvPr/>
        </p:nvSpPr>
        <p:spPr>
          <a:xfrm>
            <a:off x="7243191" y="741819"/>
            <a:ext cx="4191487" cy="1754326"/>
          </a:xfrm>
          <a:prstGeom prst="rect">
            <a:avLst/>
          </a:prstGeom>
          <a:noFill/>
        </p:spPr>
        <p:txBody>
          <a:bodyPr wrap="square" numCol="2" rtlCol="0">
            <a:spAutoFit/>
          </a:bodyPr>
          <a:lstStyle/>
          <a:p>
            <a:r>
              <a:rPr lang="en-US" sz="2160" b="1" dirty="0">
                <a:ea typeface="Helvetica" charset="0"/>
                <a:cs typeface="Helvetica" charset="0"/>
              </a:rPr>
              <a:t>N1</a:t>
            </a:r>
            <a:r>
              <a:rPr lang="en-US" sz="2160" dirty="0">
                <a:ea typeface="Helvetica" charset="0"/>
                <a:cs typeface="Helvetica" charset="0"/>
              </a:rPr>
              <a:t>: Relaxed</a:t>
            </a:r>
          </a:p>
          <a:p>
            <a:r>
              <a:rPr lang="en-US" sz="2160" b="1" dirty="0">
                <a:ea typeface="Helvetica" charset="0"/>
                <a:cs typeface="Helvetica" charset="0"/>
              </a:rPr>
              <a:t>N2</a:t>
            </a:r>
            <a:r>
              <a:rPr lang="en-US" sz="2160" dirty="0">
                <a:ea typeface="Helvetica" charset="0"/>
                <a:cs typeface="Helvetica" charset="0"/>
              </a:rPr>
              <a:t>: Depressed</a:t>
            </a:r>
          </a:p>
          <a:p>
            <a:r>
              <a:rPr lang="en-US" sz="2160" b="1" dirty="0">
                <a:ea typeface="Helvetica" charset="0"/>
                <a:cs typeface="Helvetica" charset="0"/>
              </a:rPr>
              <a:t>N3</a:t>
            </a:r>
            <a:r>
              <a:rPr lang="en-US" sz="2160" dirty="0">
                <a:ea typeface="Helvetica" charset="0"/>
                <a:cs typeface="Helvetica" charset="0"/>
              </a:rPr>
              <a:t>: Worried</a:t>
            </a:r>
          </a:p>
          <a:p>
            <a:r>
              <a:rPr lang="en-US" sz="2160" b="1" dirty="0">
                <a:ea typeface="Helvetica" charset="0"/>
                <a:cs typeface="Helvetica" charset="0"/>
              </a:rPr>
              <a:t>E1</a:t>
            </a:r>
            <a:r>
              <a:rPr lang="en-US" sz="2160" dirty="0">
                <a:ea typeface="Helvetica" charset="0"/>
                <a:cs typeface="Helvetica" charset="0"/>
              </a:rPr>
              <a:t>: Quiet</a:t>
            </a:r>
          </a:p>
          <a:p>
            <a:r>
              <a:rPr lang="en-US" sz="2160" b="1" dirty="0">
                <a:ea typeface="Helvetica" charset="0"/>
                <a:cs typeface="Helvetica" charset="0"/>
              </a:rPr>
              <a:t>E2</a:t>
            </a:r>
            <a:r>
              <a:rPr lang="en-US" sz="2160" dirty="0">
                <a:ea typeface="Helvetica" charset="0"/>
                <a:cs typeface="Helvetica" charset="0"/>
              </a:rPr>
              <a:t>: </a:t>
            </a:r>
            <a:r>
              <a:rPr lang="en-US" sz="2160" dirty="0" smtClean="0">
                <a:ea typeface="Helvetica" charset="0"/>
                <a:cs typeface="Helvetica" charset="0"/>
              </a:rPr>
              <a:t>Outgoing</a:t>
            </a:r>
            <a:endParaRPr lang="en-US" sz="2160" dirty="0">
              <a:ea typeface="Helvetica" charset="0"/>
              <a:cs typeface="Helvetica" charset="0"/>
            </a:endParaRPr>
          </a:p>
          <a:p>
            <a:r>
              <a:rPr lang="en-US" sz="2160" b="1" dirty="0">
                <a:ea typeface="Helvetica" charset="0"/>
                <a:cs typeface="Helvetica" charset="0"/>
              </a:rPr>
              <a:t>A1</a:t>
            </a:r>
            <a:r>
              <a:rPr lang="en-US" sz="2160" dirty="0">
                <a:ea typeface="Helvetica" charset="0"/>
                <a:cs typeface="Helvetica" charset="0"/>
              </a:rPr>
              <a:t>: Rude</a:t>
            </a:r>
          </a:p>
          <a:p>
            <a:r>
              <a:rPr lang="en-US" sz="2160" b="1" dirty="0">
                <a:ea typeface="Helvetica" charset="0"/>
                <a:cs typeface="Helvetica" charset="0"/>
              </a:rPr>
              <a:t>A2</a:t>
            </a:r>
            <a:r>
              <a:rPr lang="en-US" sz="2160" dirty="0">
                <a:ea typeface="Helvetica" charset="0"/>
                <a:cs typeface="Helvetica" charset="0"/>
              </a:rPr>
              <a:t>: Kind</a:t>
            </a:r>
          </a:p>
          <a:p>
            <a:r>
              <a:rPr lang="en-US" sz="2160" b="1" dirty="0">
                <a:ea typeface="Helvetica" charset="0"/>
                <a:cs typeface="Helvetica" charset="0"/>
              </a:rPr>
              <a:t>C1</a:t>
            </a:r>
            <a:r>
              <a:rPr lang="en-US" sz="2160" dirty="0">
                <a:ea typeface="Helvetica" charset="0"/>
                <a:cs typeface="Helvetica" charset="0"/>
              </a:rPr>
              <a:t>: Lazy</a:t>
            </a:r>
          </a:p>
          <a:p>
            <a:r>
              <a:rPr lang="en-US" sz="2160" b="1" dirty="0">
                <a:ea typeface="Helvetica" charset="0"/>
                <a:cs typeface="Helvetica" charset="0"/>
              </a:rPr>
              <a:t>C2</a:t>
            </a:r>
            <a:r>
              <a:rPr lang="en-US" sz="2160" dirty="0">
                <a:ea typeface="Helvetica" charset="0"/>
                <a:cs typeface="Helvetica" charset="0"/>
              </a:rPr>
              <a:t>: Reliable</a:t>
            </a:r>
          </a:p>
        </p:txBody>
      </p:sp>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29" y="707143"/>
            <a:ext cx="3370790" cy="5393264"/>
          </a:xfrm>
          <a:prstGeom prst="rect">
            <a:avLst/>
          </a:prstGeom>
        </p:spPr>
      </p:pic>
      <p:pic>
        <p:nvPicPr>
          <p:cNvPr id="17" name="Picture 1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17917" y="2460935"/>
            <a:ext cx="5329313" cy="3657372"/>
          </a:xfrm>
          <a:prstGeom prst="rect">
            <a:avLst/>
          </a:prstGeom>
        </p:spPr>
      </p:pic>
      <p:pic>
        <p:nvPicPr>
          <p:cNvPr id="19" name="Picture 1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08493" y="2743916"/>
            <a:ext cx="5964307" cy="2982154"/>
          </a:xfrm>
          <a:prstGeom prst="rect">
            <a:avLst/>
          </a:prstGeom>
        </p:spPr>
      </p:pic>
      <p:sp>
        <p:nvSpPr>
          <p:cNvPr id="26" name="TextBox 25"/>
          <p:cNvSpPr txBox="1"/>
          <p:nvPr/>
        </p:nvSpPr>
        <p:spPr>
          <a:xfrm>
            <a:off x="1587283" y="3834883"/>
            <a:ext cx="846707" cy="400110"/>
          </a:xfrm>
          <a:prstGeom prst="rect">
            <a:avLst/>
          </a:prstGeom>
          <a:solidFill>
            <a:srgbClr val="3051FF"/>
          </a:solidFill>
          <a:ln>
            <a:noFill/>
          </a:ln>
        </p:spPr>
        <p:txBody>
          <a:bodyPr wrap="none">
            <a:spAutoFit/>
          </a:bodyPr>
          <a:lstStyle>
            <a:defPPr>
              <a:defRPr lang="en-US"/>
            </a:defPPr>
            <a:lvl1pPr algn="ctr">
              <a:defRPr sz="1620" b="1">
                <a:solidFill>
                  <a:schemeClr val="bg1"/>
                </a:solidFill>
                <a:latin typeface="Helvetica" charset="0"/>
                <a:ea typeface="Helvetica" charset="0"/>
                <a:cs typeface="Helvetica" charset="0"/>
              </a:defRPr>
            </a:lvl1pPr>
          </a:lstStyle>
          <a:p>
            <a:r>
              <a:rPr lang="nb-NO" sz="2000" i="1" dirty="0" smtClean="0">
                <a:latin typeface="+mn-lt"/>
              </a:rPr>
              <a:t>r</a:t>
            </a:r>
            <a:r>
              <a:rPr lang="is-IS" sz="2000" smtClean="0">
                <a:latin typeface="+mn-lt"/>
              </a:rPr>
              <a:t> = </a:t>
            </a:r>
            <a:r>
              <a:rPr lang="en-US" sz="2000" dirty="0" smtClean="0">
                <a:latin typeface="+mn-lt"/>
              </a:rPr>
              <a:t>.34</a:t>
            </a:r>
            <a:endParaRPr lang="nb-NO" sz="2000" dirty="0">
              <a:latin typeface="+mn-lt"/>
            </a:endParaRPr>
          </a:p>
        </p:txBody>
      </p:sp>
      <p:sp>
        <p:nvSpPr>
          <p:cNvPr id="20" name="Rectangle 19"/>
          <p:cNvSpPr/>
          <p:nvPr/>
        </p:nvSpPr>
        <p:spPr>
          <a:xfrm>
            <a:off x="6741521" y="3955513"/>
            <a:ext cx="3182814" cy="668215"/>
          </a:xfrm>
          <a:prstGeom prst="rect">
            <a:avLst/>
          </a:prstGeom>
          <a:solidFill>
            <a:srgbClr val="305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r-HR" sz="2800" b="1" i="1" dirty="0" smtClean="0">
                <a:ea typeface="Helvetica" charset="0"/>
                <a:cs typeface="Helvetica" charset="0"/>
              </a:rPr>
              <a:t>M </a:t>
            </a:r>
            <a:r>
              <a:rPr lang="hr-HR" sz="2800" b="1" dirty="0" smtClean="0">
                <a:ea typeface="Helvetica" charset="0"/>
                <a:cs typeface="Helvetica" charset="0"/>
              </a:rPr>
              <a:t>= </a:t>
            </a:r>
            <a:r>
              <a:rPr lang="is-IS" sz="2800" b="1" dirty="0" smtClean="0">
                <a:ea typeface="Helvetica" charset="0"/>
                <a:cs typeface="Helvetica" charset="0"/>
              </a:rPr>
              <a:t>.64 </a:t>
            </a:r>
            <a:r>
              <a:rPr lang="hr-HR" sz="2800" b="1" dirty="0" smtClean="0">
                <a:ea typeface="Helvetica" charset="0"/>
                <a:cs typeface="Helvetica" charset="0"/>
              </a:rPr>
              <a:t>(</a:t>
            </a:r>
            <a:r>
              <a:rPr lang="hr-HR" sz="2800" b="1" i="1" dirty="0" smtClean="0">
                <a:ea typeface="Helvetica" charset="0"/>
                <a:cs typeface="Helvetica" charset="0"/>
              </a:rPr>
              <a:t>SD</a:t>
            </a:r>
            <a:r>
              <a:rPr lang="hr-HR" sz="2800" b="1" dirty="0" smtClean="0">
                <a:ea typeface="Helvetica" charset="0"/>
                <a:cs typeface="Helvetica" charset="0"/>
              </a:rPr>
              <a:t> </a:t>
            </a:r>
            <a:r>
              <a:rPr lang="hr-HR" sz="2800" b="1" dirty="0">
                <a:ea typeface="Helvetica" charset="0"/>
                <a:cs typeface="Helvetica" charset="0"/>
              </a:rPr>
              <a:t>= .41)</a:t>
            </a:r>
            <a:endParaRPr lang="en-US" sz="2800" b="1" dirty="0">
              <a:ea typeface="Helvetica" charset="0"/>
              <a:cs typeface="Helvetica" charset="0"/>
            </a:endParaRPr>
          </a:p>
        </p:txBody>
      </p:sp>
      <p:pic>
        <p:nvPicPr>
          <p:cNvPr id="18" name="Picture 1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2262" y="851787"/>
            <a:ext cx="3367858" cy="5388573"/>
          </a:xfrm>
          <a:prstGeom prst="rect">
            <a:avLst/>
          </a:prstGeom>
        </p:spPr>
      </p:pic>
      <p:graphicFrame>
        <p:nvGraphicFramePr>
          <p:cNvPr id="23" name="Table 22"/>
          <p:cNvGraphicFramePr>
            <a:graphicFrameLocks noGrp="1"/>
          </p:cNvGraphicFramePr>
          <p:nvPr>
            <p:extLst>
              <p:ext uri="{D42A27DB-BD31-4B8C-83A1-F6EECF244321}">
                <p14:modId xmlns:p14="http://schemas.microsoft.com/office/powerpoint/2010/main" val="282696547"/>
              </p:ext>
            </p:extLst>
          </p:nvPr>
        </p:nvGraphicFramePr>
        <p:xfrm>
          <a:off x="0" y="-8097"/>
          <a:ext cx="10972800" cy="371025"/>
        </p:xfrm>
        <a:graphic>
          <a:graphicData uri="http://schemas.openxmlformats.org/drawingml/2006/table">
            <a:tbl>
              <a:tblPr firstRow="1" bandRow="1">
                <a:tableStyleId>{5C22544A-7EE6-4342-B048-85BDC9FD1C3A}</a:tableStyleId>
              </a:tblPr>
              <a:tblGrid>
                <a:gridCol w="2194560"/>
                <a:gridCol w="2194560"/>
                <a:gridCol w="2194560"/>
                <a:gridCol w="2194560"/>
                <a:gridCol w="2194560"/>
              </a:tblGrid>
              <a:tr h="371025">
                <a:tc>
                  <a:txBody>
                    <a:bodyPr/>
                    <a:lstStyle/>
                    <a:p>
                      <a:pPr algn="ctr"/>
                      <a:r>
                        <a:rPr lang="en-US" sz="1600" b="1" dirty="0" smtClean="0">
                          <a:latin typeface="+mn-lt"/>
                          <a:ea typeface="Helvetica" charset="0"/>
                          <a:cs typeface="Helvetica" charset="0"/>
                        </a:rPr>
                        <a:t>Background</a:t>
                      </a:r>
                      <a:endParaRPr lang="en-US" sz="1600" b="1" dirty="0">
                        <a:latin typeface="+mn-lt"/>
                        <a:ea typeface="Helvetica" charset="0"/>
                        <a:cs typeface="Helvetica"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algn="ctr"/>
                      <a:r>
                        <a:rPr lang="en-US" sz="1600" b="1" dirty="0" smtClean="0">
                          <a:latin typeface="+mn-lt"/>
                          <a:ea typeface="Helvetica" charset="0"/>
                          <a:cs typeface="Helvetica" charset="0"/>
                        </a:rPr>
                        <a:t>Methods</a:t>
                      </a:r>
                      <a:endParaRPr lang="en-US" sz="1600" b="1" dirty="0">
                        <a:latin typeface="+mn-lt"/>
                        <a:ea typeface="Helvetica" charset="0"/>
                        <a:cs typeface="Helvetica"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algn="ctr"/>
                      <a:r>
                        <a:rPr lang="en-US" sz="1600" b="1" dirty="0" smtClean="0">
                          <a:latin typeface="+mn-lt"/>
                          <a:ea typeface="Helvetica" charset="0"/>
                          <a:cs typeface="Helvetica" charset="0"/>
                        </a:rPr>
                        <a:t>Temporal</a:t>
                      </a:r>
                      <a:endParaRPr lang="en-US" sz="1600" b="1" dirty="0">
                        <a:latin typeface="+mn-lt"/>
                        <a:ea typeface="Helvetica" charset="0"/>
                        <a:cs typeface="Helvetica"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algn="ctr"/>
                      <a:r>
                        <a:rPr lang="en-US" sz="1600" b="1" dirty="0" smtClean="0">
                          <a:latin typeface="+mn-lt"/>
                          <a:ea typeface="Helvetica" charset="0"/>
                          <a:cs typeface="Helvetica" charset="0"/>
                        </a:rPr>
                        <a:t>Contemporaneous</a:t>
                      </a:r>
                      <a:endParaRPr lang="en-US" sz="1600" b="1" dirty="0">
                        <a:latin typeface="+mn-lt"/>
                        <a:ea typeface="Helvetica" charset="0"/>
                        <a:cs typeface="Helvetica"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3051FF"/>
                    </a:solidFill>
                  </a:tcPr>
                </a:tc>
                <a:tc>
                  <a:txBody>
                    <a:bodyPr/>
                    <a:lstStyle/>
                    <a:p>
                      <a:pPr algn="ctr"/>
                      <a:r>
                        <a:rPr lang="en-US" sz="1600" b="1" dirty="0" smtClean="0">
                          <a:latin typeface="+mn-lt"/>
                          <a:ea typeface="Helvetica" charset="0"/>
                          <a:cs typeface="Helvetica" charset="0"/>
                        </a:rPr>
                        <a:t>Conclusions</a:t>
                      </a:r>
                      <a:endParaRPr lang="en-US" sz="1600" b="1" dirty="0">
                        <a:latin typeface="+mn-lt"/>
                        <a:ea typeface="Helvetica" charset="0"/>
                        <a:cs typeface="Helvetica"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r>
            </a:tbl>
          </a:graphicData>
        </a:graphic>
      </p:graphicFrame>
    </p:spTree>
    <p:extLst>
      <p:ext uri="{BB962C8B-B14F-4D97-AF65-F5344CB8AC3E}">
        <p14:creationId xmlns:p14="http://schemas.microsoft.com/office/powerpoint/2010/main" val="20769046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12"/>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nodeType="clickEffect">
                                  <p:stCondLst>
                                    <p:cond delay="0"/>
                                  </p:stCondLst>
                                  <p:childTnLst>
                                    <p:set>
                                      <p:cBhvr>
                                        <p:cTn id="24" dur="1" fill="hold">
                                          <p:stCondLst>
                                            <p:cond delay="0"/>
                                          </p:stCondLst>
                                        </p:cTn>
                                        <p:tgtEl>
                                          <p:spTgt spid="19"/>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0"/>
                                          </p:stCondLst>
                                        </p:cTn>
                                        <p:tgtEl>
                                          <p:spTgt spid="18"/>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0"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Table 11"/>
          <p:cNvGraphicFramePr>
            <a:graphicFrameLocks noGrp="1"/>
          </p:cNvGraphicFramePr>
          <p:nvPr>
            <p:extLst>
              <p:ext uri="{D42A27DB-BD31-4B8C-83A1-F6EECF244321}">
                <p14:modId xmlns:p14="http://schemas.microsoft.com/office/powerpoint/2010/main" val="1112105637"/>
              </p:ext>
            </p:extLst>
          </p:nvPr>
        </p:nvGraphicFramePr>
        <p:xfrm>
          <a:off x="0" y="-8097"/>
          <a:ext cx="10972800" cy="373223"/>
        </p:xfrm>
        <a:graphic>
          <a:graphicData uri="http://schemas.openxmlformats.org/drawingml/2006/table">
            <a:tbl>
              <a:tblPr firstRow="1" bandRow="1">
                <a:tableStyleId>{5C22544A-7EE6-4342-B048-85BDC9FD1C3A}</a:tableStyleId>
              </a:tblPr>
              <a:tblGrid>
                <a:gridCol w="2194560"/>
                <a:gridCol w="2194560"/>
                <a:gridCol w="2194560"/>
                <a:gridCol w="2194560"/>
                <a:gridCol w="2194560"/>
              </a:tblGrid>
              <a:tr h="373223">
                <a:tc>
                  <a:txBody>
                    <a:bodyPr/>
                    <a:lstStyle/>
                    <a:p>
                      <a:pPr algn="ctr"/>
                      <a:r>
                        <a:rPr lang="en-US" sz="1600" b="1" dirty="0" smtClean="0">
                          <a:latin typeface="+mn-lt"/>
                          <a:ea typeface="Helvetica" charset="0"/>
                          <a:cs typeface="Helvetica" charset="0"/>
                        </a:rPr>
                        <a:t>Background</a:t>
                      </a:r>
                      <a:endParaRPr lang="en-US" sz="1600" b="1" dirty="0">
                        <a:latin typeface="+mn-lt"/>
                        <a:ea typeface="Helvetica" charset="0"/>
                        <a:cs typeface="Helvetica"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3051FF"/>
                    </a:solidFill>
                  </a:tcPr>
                </a:tc>
                <a:tc>
                  <a:txBody>
                    <a:bodyPr/>
                    <a:lstStyle/>
                    <a:p>
                      <a:pPr algn="ctr"/>
                      <a:r>
                        <a:rPr lang="en-US" sz="1600" b="1" dirty="0" smtClean="0">
                          <a:latin typeface="+mn-lt"/>
                          <a:ea typeface="Helvetica" charset="0"/>
                          <a:cs typeface="Helvetica" charset="0"/>
                        </a:rPr>
                        <a:t>Methods</a:t>
                      </a:r>
                      <a:endParaRPr lang="en-US" sz="1600" b="1" dirty="0">
                        <a:latin typeface="+mn-lt"/>
                        <a:ea typeface="Helvetica" charset="0"/>
                        <a:cs typeface="Helvetica"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algn="ctr"/>
                      <a:r>
                        <a:rPr lang="en-US" sz="1600" b="1" dirty="0" smtClean="0">
                          <a:latin typeface="+mn-lt"/>
                          <a:ea typeface="Helvetica" charset="0"/>
                          <a:cs typeface="Helvetica" charset="0"/>
                        </a:rPr>
                        <a:t>Temporal</a:t>
                      </a:r>
                      <a:endParaRPr lang="en-US" sz="1600" b="1" dirty="0">
                        <a:latin typeface="+mn-lt"/>
                        <a:ea typeface="Helvetica" charset="0"/>
                        <a:cs typeface="Helvetica"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algn="ctr"/>
                      <a:r>
                        <a:rPr lang="en-US" sz="1600" b="1" dirty="0" smtClean="0">
                          <a:latin typeface="+mn-lt"/>
                          <a:ea typeface="Helvetica" charset="0"/>
                          <a:cs typeface="Helvetica" charset="0"/>
                        </a:rPr>
                        <a:t>Contemporaneous</a:t>
                      </a:r>
                      <a:endParaRPr lang="en-US" sz="1600" b="1" dirty="0">
                        <a:latin typeface="+mn-lt"/>
                        <a:ea typeface="Helvetica" charset="0"/>
                        <a:cs typeface="Helvetica"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algn="ctr"/>
                      <a:r>
                        <a:rPr lang="en-US" sz="1600" b="1" dirty="0" smtClean="0">
                          <a:latin typeface="+mn-lt"/>
                          <a:ea typeface="Helvetica" charset="0"/>
                          <a:cs typeface="Helvetica" charset="0"/>
                        </a:rPr>
                        <a:t>Conclusions</a:t>
                      </a:r>
                      <a:endParaRPr lang="en-US" sz="1600" b="1" dirty="0">
                        <a:latin typeface="+mn-lt"/>
                        <a:ea typeface="Helvetica" charset="0"/>
                        <a:cs typeface="Helvetica"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r>
            </a:tbl>
          </a:graphicData>
        </a:graphic>
      </p:graphicFrame>
      <p:sp>
        <p:nvSpPr>
          <p:cNvPr id="14" name="TextBox 13"/>
          <p:cNvSpPr txBox="1"/>
          <p:nvPr/>
        </p:nvSpPr>
        <p:spPr>
          <a:xfrm>
            <a:off x="7754112" y="6083653"/>
            <a:ext cx="3218689" cy="646331"/>
          </a:xfrm>
          <a:prstGeom prst="rect">
            <a:avLst/>
          </a:prstGeom>
          <a:noFill/>
        </p:spPr>
        <p:txBody>
          <a:bodyPr wrap="square" rtlCol="0">
            <a:spAutoFit/>
          </a:bodyPr>
          <a:lstStyle/>
          <a:p>
            <a:pPr algn="r"/>
            <a:r>
              <a:rPr lang="en-US" dirty="0"/>
              <a:t>John, </a:t>
            </a:r>
            <a:r>
              <a:rPr lang="en-US" dirty="0" err="1"/>
              <a:t>Naumann</a:t>
            </a:r>
            <a:r>
              <a:rPr lang="en-US"/>
              <a:t>, &amp; Soto, </a:t>
            </a:r>
            <a:r>
              <a:rPr lang="en-US" smtClean="0"/>
              <a:t>2008; </a:t>
            </a:r>
            <a:r>
              <a:rPr lang="en-US" err="1" smtClean="0"/>
              <a:t>Cervone</a:t>
            </a:r>
            <a:r>
              <a:rPr lang="en-US" smtClean="0"/>
              <a:t> &amp; Beck, 2017 </a:t>
            </a:r>
            <a:endParaRPr lang="en-US"/>
          </a:p>
        </p:txBody>
      </p:sp>
      <p:sp>
        <p:nvSpPr>
          <p:cNvPr id="15" name="Rectangle 14"/>
          <p:cNvSpPr/>
          <p:nvPr/>
        </p:nvSpPr>
        <p:spPr>
          <a:xfrm>
            <a:off x="205181" y="510634"/>
            <a:ext cx="1920175" cy="85140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smtClean="0"/>
              <a:t>Extraversion</a:t>
            </a:r>
            <a:endParaRPr lang="en-US" b="1"/>
          </a:p>
        </p:txBody>
      </p:sp>
      <p:sp>
        <p:nvSpPr>
          <p:cNvPr id="16" name="Rectangle 15"/>
          <p:cNvSpPr/>
          <p:nvPr/>
        </p:nvSpPr>
        <p:spPr>
          <a:xfrm>
            <a:off x="2354974" y="510635"/>
            <a:ext cx="1920175" cy="8514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smtClean="0"/>
              <a:t>Agreeableness</a:t>
            </a:r>
            <a:endParaRPr lang="en-US" b="1"/>
          </a:p>
        </p:txBody>
      </p:sp>
      <p:sp>
        <p:nvSpPr>
          <p:cNvPr id="17" name="Rectangle 16"/>
          <p:cNvSpPr/>
          <p:nvPr/>
        </p:nvSpPr>
        <p:spPr>
          <a:xfrm>
            <a:off x="4537464" y="510634"/>
            <a:ext cx="1920175" cy="85140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smtClean="0">
                <a:solidFill>
                  <a:sysClr val="windowText" lastClr="000000"/>
                </a:solidFill>
              </a:rPr>
              <a:t>Conscientiousness</a:t>
            </a:r>
            <a:endParaRPr lang="en-US" b="1">
              <a:solidFill>
                <a:sysClr val="windowText" lastClr="000000"/>
              </a:solidFill>
            </a:endParaRPr>
          </a:p>
        </p:txBody>
      </p:sp>
      <p:sp>
        <p:nvSpPr>
          <p:cNvPr id="18" name="Rectangle 17"/>
          <p:cNvSpPr/>
          <p:nvPr/>
        </p:nvSpPr>
        <p:spPr>
          <a:xfrm>
            <a:off x="6687256" y="510635"/>
            <a:ext cx="1920175" cy="85140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smtClean="0"/>
              <a:t>Neuroticism</a:t>
            </a:r>
            <a:endParaRPr lang="en-US" b="1"/>
          </a:p>
        </p:txBody>
      </p:sp>
      <p:sp>
        <p:nvSpPr>
          <p:cNvPr id="19" name="Rectangle 18"/>
          <p:cNvSpPr/>
          <p:nvPr/>
        </p:nvSpPr>
        <p:spPr>
          <a:xfrm>
            <a:off x="8869746" y="510636"/>
            <a:ext cx="1920175" cy="851407"/>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smtClean="0"/>
              <a:t>Openness</a:t>
            </a:r>
            <a:endParaRPr lang="en-US" b="1"/>
          </a:p>
        </p:txBody>
      </p:sp>
      <p:sp>
        <p:nvSpPr>
          <p:cNvPr id="26" name="Rectangle 25"/>
          <p:cNvSpPr/>
          <p:nvPr/>
        </p:nvSpPr>
        <p:spPr>
          <a:xfrm>
            <a:off x="3210582" y="5991441"/>
            <a:ext cx="4573938" cy="7385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b="1" smtClean="0">
                <a:solidFill>
                  <a:srgbClr val="7030A0"/>
                </a:solidFill>
              </a:rPr>
              <a:t>Nomothetic</a:t>
            </a:r>
            <a:endParaRPr lang="en-US" sz="5400" b="1">
              <a:solidFill>
                <a:srgbClr val="7030A0"/>
              </a:solidFill>
            </a:endParaRPr>
          </a:p>
        </p:txBody>
      </p:sp>
      <p:grpSp>
        <p:nvGrpSpPr>
          <p:cNvPr id="33" name="Group 32"/>
          <p:cNvGrpSpPr/>
          <p:nvPr/>
        </p:nvGrpSpPr>
        <p:grpSpPr>
          <a:xfrm>
            <a:off x="1325784" y="1926444"/>
            <a:ext cx="3769595" cy="3769595"/>
            <a:chOff x="949842" y="1928150"/>
            <a:chExt cx="3769595" cy="3769595"/>
          </a:xfrm>
        </p:grpSpPr>
        <p:pic>
          <p:nvPicPr>
            <p:cNvPr id="32" name="Picture 31"/>
            <p:cNvPicPr>
              <a:picLocks noChangeAspect="1"/>
            </p:cNvPicPr>
            <p:nvPr/>
          </p:nvPicPr>
          <p:blipFill>
            <a:blip r:embed="rId3"/>
            <a:stretch>
              <a:fillRect/>
            </a:stretch>
          </p:blipFill>
          <p:spPr>
            <a:xfrm>
              <a:off x="949842" y="1928150"/>
              <a:ext cx="3769595" cy="3769595"/>
            </a:xfrm>
            <a:prstGeom prst="rect">
              <a:avLst/>
            </a:prstGeom>
          </p:spPr>
        </p:pic>
        <p:sp>
          <p:nvSpPr>
            <p:cNvPr id="28" name="Rectangle 27"/>
            <p:cNvSpPr/>
            <p:nvPr/>
          </p:nvSpPr>
          <p:spPr>
            <a:xfrm>
              <a:off x="1865376" y="2377440"/>
              <a:ext cx="2048256" cy="6583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smtClean="0">
                  <a:solidFill>
                    <a:schemeClr val="tx1"/>
                  </a:solidFill>
                </a:rPr>
                <a:t>DICTIONARY</a:t>
              </a:r>
              <a:endParaRPr lang="en-US" sz="2800" b="1">
                <a:solidFill>
                  <a:schemeClr val="tx1"/>
                </a:solidFill>
              </a:endParaRPr>
            </a:p>
          </p:txBody>
        </p:sp>
      </p:grpSp>
      <p:pic>
        <p:nvPicPr>
          <p:cNvPr id="30" name="Picture 29"/>
          <p:cNvPicPr>
            <a:picLocks noChangeAspect="1"/>
          </p:cNvPicPr>
          <p:nvPr/>
        </p:nvPicPr>
        <p:blipFill>
          <a:blip r:embed="rId4"/>
          <a:stretch>
            <a:fillRect/>
          </a:stretch>
        </p:blipFill>
        <p:spPr>
          <a:xfrm>
            <a:off x="5557545" y="1507549"/>
            <a:ext cx="4393133" cy="4393133"/>
          </a:xfrm>
          <a:prstGeom prst="rect">
            <a:avLst/>
          </a:prstGeom>
        </p:spPr>
      </p:pic>
    </p:spTree>
    <p:extLst>
      <p:ext uri="{BB962C8B-B14F-4D97-AF65-F5344CB8AC3E}">
        <p14:creationId xmlns:p14="http://schemas.microsoft.com/office/powerpoint/2010/main" val="7975316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ea typeface="Helvetica" charset="0"/>
                <a:cs typeface="Helvetica" charset="0"/>
              </a:rPr>
              <a:t>Conclusions</a:t>
            </a:r>
            <a:endParaRPr lang="en-US" b="1" dirty="0">
              <a:ea typeface="Helvetica" charset="0"/>
              <a:cs typeface="Helvetica" charset="0"/>
            </a:endParaRPr>
          </a:p>
        </p:txBody>
      </p:sp>
      <p:sp>
        <p:nvSpPr>
          <p:cNvPr id="3" name="Content Placeholder 2"/>
          <p:cNvSpPr>
            <a:spLocks noGrp="1"/>
          </p:cNvSpPr>
          <p:nvPr>
            <p:ph idx="1"/>
          </p:nvPr>
        </p:nvSpPr>
        <p:spPr/>
        <p:txBody>
          <a:bodyPr>
            <a:normAutofit/>
          </a:bodyPr>
          <a:lstStyle/>
          <a:p>
            <a:pPr marL="0" indent="0" algn="ctr">
              <a:buNone/>
            </a:pPr>
            <a:r>
              <a:rPr lang="en-US" b="1" dirty="0">
                <a:solidFill>
                  <a:srgbClr val="3051FF"/>
                </a:solidFill>
                <a:ea typeface="Helvetica" charset="0"/>
                <a:cs typeface="Helvetica" charset="0"/>
              </a:rPr>
              <a:t>Contemporaneous Idiographic Networks </a:t>
            </a:r>
          </a:p>
          <a:p>
            <a:pPr marL="0" indent="0" algn="ctr">
              <a:buNone/>
            </a:pPr>
            <a:r>
              <a:rPr lang="en-US" b="1" dirty="0">
                <a:ea typeface="Helvetica" charset="0"/>
                <a:cs typeface="Helvetica" charset="0"/>
              </a:rPr>
              <a:t>strong ipsative, weak rank-order and absolute stability</a:t>
            </a:r>
          </a:p>
          <a:p>
            <a:pPr marL="0" indent="0" algn="ctr">
              <a:buNone/>
            </a:pPr>
            <a:r>
              <a:rPr lang="en-US" dirty="0">
                <a:ea typeface="Helvetica" charset="0"/>
                <a:cs typeface="Helvetica" charset="0"/>
              </a:rPr>
              <a:t>People are changing systematically, but there are individual differences in the degree and direction of change as well as for which variables</a:t>
            </a:r>
          </a:p>
          <a:p>
            <a:pPr marL="0" indent="0" algn="ctr">
              <a:buNone/>
            </a:pPr>
            <a:endParaRPr lang="en-US" b="1" dirty="0" smtClean="0">
              <a:solidFill>
                <a:srgbClr val="C00000"/>
              </a:solidFill>
              <a:ea typeface="Helvetica" charset="0"/>
              <a:cs typeface="Helvetica" charset="0"/>
            </a:endParaRPr>
          </a:p>
          <a:p>
            <a:pPr marL="0" indent="0" algn="ctr">
              <a:buNone/>
            </a:pPr>
            <a:r>
              <a:rPr lang="en-US" b="1" dirty="0" smtClean="0">
                <a:solidFill>
                  <a:srgbClr val="3051FF"/>
                </a:solidFill>
                <a:ea typeface="Helvetica" charset="0"/>
                <a:cs typeface="Helvetica" charset="0"/>
              </a:rPr>
              <a:t>Temporal Idiographic Networks </a:t>
            </a:r>
          </a:p>
          <a:p>
            <a:pPr marL="0" indent="0" algn="ctr">
              <a:buNone/>
            </a:pPr>
            <a:r>
              <a:rPr lang="en-US" b="1" dirty="0" smtClean="0">
                <a:ea typeface="Helvetica" charset="0"/>
                <a:cs typeface="Helvetica" charset="0"/>
              </a:rPr>
              <a:t>weak ipsative, rank-order, and absolute stability</a:t>
            </a:r>
          </a:p>
          <a:p>
            <a:pPr marL="0" indent="0" algn="ctr">
              <a:buNone/>
            </a:pPr>
            <a:r>
              <a:rPr lang="en-US" dirty="0" smtClean="0">
                <a:ea typeface="Helvetica" charset="0"/>
                <a:cs typeface="Helvetica" charset="0"/>
              </a:rPr>
              <a:t>People are changing, not systematically, and not in a particular </a:t>
            </a:r>
            <a:r>
              <a:rPr lang="en-US" dirty="0" smtClean="0">
                <a:ea typeface="Helvetica" charset="0"/>
                <a:cs typeface="Helvetica" charset="0"/>
              </a:rPr>
              <a:t>direction</a:t>
            </a:r>
            <a:endParaRPr lang="en-US" dirty="0" smtClean="0">
              <a:ea typeface="Helvetica" charset="0"/>
              <a:cs typeface="Helvetica" charset="0"/>
            </a:endParaRPr>
          </a:p>
        </p:txBody>
      </p:sp>
      <p:graphicFrame>
        <p:nvGraphicFramePr>
          <p:cNvPr id="7" name="Table 6"/>
          <p:cNvGraphicFramePr>
            <a:graphicFrameLocks noGrp="1"/>
          </p:cNvGraphicFramePr>
          <p:nvPr>
            <p:extLst>
              <p:ext uri="{D42A27DB-BD31-4B8C-83A1-F6EECF244321}">
                <p14:modId xmlns:p14="http://schemas.microsoft.com/office/powerpoint/2010/main" val="576847822"/>
              </p:ext>
            </p:extLst>
          </p:nvPr>
        </p:nvGraphicFramePr>
        <p:xfrm>
          <a:off x="0" y="-8097"/>
          <a:ext cx="10972800" cy="371025"/>
        </p:xfrm>
        <a:graphic>
          <a:graphicData uri="http://schemas.openxmlformats.org/drawingml/2006/table">
            <a:tbl>
              <a:tblPr firstRow="1" bandRow="1">
                <a:tableStyleId>{5C22544A-7EE6-4342-B048-85BDC9FD1C3A}</a:tableStyleId>
              </a:tblPr>
              <a:tblGrid>
                <a:gridCol w="2194560"/>
                <a:gridCol w="2194560"/>
                <a:gridCol w="2194560"/>
                <a:gridCol w="2194560"/>
                <a:gridCol w="2194560"/>
              </a:tblGrid>
              <a:tr h="371025">
                <a:tc>
                  <a:txBody>
                    <a:bodyPr/>
                    <a:lstStyle/>
                    <a:p>
                      <a:pPr algn="ctr"/>
                      <a:r>
                        <a:rPr lang="en-US" sz="1600" b="1" dirty="0" smtClean="0">
                          <a:latin typeface="+mn-lt"/>
                          <a:ea typeface="Helvetica" charset="0"/>
                          <a:cs typeface="Helvetica" charset="0"/>
                        </a:rPr>
                        <a:t>Background</a:t>
                      </a:r>
                      <a:endParaRPr lang="en-US" sz="1600" b="1" dirty="0">
                        <a:latin typeface="+mn-lt"/>
                        <a:ea typeface="Helvetica" charset="0"/>
                        <a:cs typeface="Helvetica"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algn="ctr"/>
                      <a:r>
                        <a:rPr lang="en-US" sz="1600" b="1" dirty="0" smtClean="0">
                          <a:latin typeface="+mn-lt"/>
                          <a:ea typeface="Helvetica" charset="0"/>
                          <a:cs typeface="Helvetica" charset="0"/>
                        </a:rPr>
                        <a:t>Methods</a:t>
                      </a:r>
                      <a:endParaRPr lang="en-US" sz="1600" b="1" dirty="0">
                        <a:latin typeface="+mn-lt"/>
                        <a:ea typeface="Helvetica" charset="0"/>
                        <a:cs typeface="Helvetica"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algn="ctr"/>
                      <a:r>
                        <a:rPr lang="en-US" sz="1600" b="1" dirty="0" smtClean="0">
                          <a:latin typeface="+mn-lt"/>
                          <a:ea typeface="Helvetica" charset="0"/>
                          <a:cs typeface="Helvetica" charset="0"/>
                        </a:rPr>
                        <a:t>Temporal</a:t>
                      </a:r>
                      <a:endParaRPr lang="en-US" sz="1600" b="1" dirty="0">
                        <a:latin typeface="+mn-lt"/>
                        <a:ea typeface="Helvetica" charset="0"/>
                        <a:cs typeface="Helvetica"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algn="ctr"/>
                      <a:r>
                        <a:rPr lang="en-US" sz="1600" b="1" dirty="0" smtClean="0">
                          <a:latin typeface="+mn-lt"/>
                          <a:ea typeface="Helvetica" charset="0"/>
                          <a:cs typeface="Helvetica" charset="0"/>
                        </a:rPr>
                        <a:t>Contemporaneous</a:t>
                      </a:r>
                      <a:endParaRPr lang="en-US" sz="1600" b="1" dirty="0">
                        <a:latin typeface="+mn-lt"/>
                        <a:ea typeface="Helvetica" charset="0"/>
                        <a:cs typeface="Helvetica"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algn="ctr"/>
                      <a:r>
                        <a:rPr lang="en-US" sz="1600" b="1" dirty="0" smtClean="0">
                          <a:latin typeface="+mn-lt"/>
                          <a:ea typeface="Helvetica" charset="0"/>
                          <a:cs typeface="Helvetica" charset="0"/>
                        </a:rPr>
                        <a:t>Conclusions</a:t>
                      </a:r>
                      <a:endParaRPr lang="en-US" sz="1600" b="1" dirty="0">
                        <a:latin typeface="+mn-lt"/>
                        <a:ea typeface="Helvetica" charset="0"/>
                        <a:cs typeface="Helvetica"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3051FF"/>
                    </a:solidFill>
                  </a:tcPr>
                </a:tc>
              </a:tr>
            </a:tbl>
          </a:graphicData>
        </a:graphic>
      </p:graphicFrame>
    </p:spTree>
    <p:extLst>
      <p:ext uri="{BB962C8B-B14F-4D97-AF65-F5344CB8AC3E}">
        <p14:creationId xmlns:p14="http://schemas.microsoft.com/office/powerpoint/2010/main" val="4760625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ea typeface="Helvetica" charset="0"/>
                <a:cs typeface="Helvetica" charset="0"/>
              </a:rPr>
              <a:t>Conclusions</a:t>
            </a:r>
            <a:endParaRPr lang="en-US" b="1" dirty="0">
              <a:ea typeface="Helvetica" charset="0"/>
              <a:cs typeface="Helvetica" charset="0"/>
            </a:endParaRPr>
          </a:p>
        </p:txBody>
      </p:sp>
      <p:sp>
        <p:nvSpPr>
          <p:cNvPr id="3" name="Content Placeholder 2"/>
          <p:cNvSpPr>
            <a:spLocks noGrp="1"/>
          </p:cNvSpPr>
          <p:nvPr>
            <p:ph idx="1"/>
          </p:nvPr>
        </p:nvSpPr>
        <p:spPr/>
        <p:txBody>
          <a:bodyPr>
            <a:normAutofit/>
          </a:bodyPr>
          <a:lstStyle/>
          <a:p>
            <a:pPr marL="0" indent="0">
              <a:buNone/>
            </a:pPr>
            <a:r>
              <a:rPr lang="en-US" sz="3600" dirty="0"/>
              <a:t>We can now </a:t>
            </a:r>
            <a:r>
              <a:rPr lang="en-US" sz="3600" b="1" dirty="0"/>
              <a:t>fit idiographic personality networks</a:t>
            </a:r>
          </a:p>
          <a:p>
            <a:pPr marL="0" indent="0">
              <a:buNone/>
            </a:pPr>
            <a:r>
              <a:rPr lang="en-US" sz="3600" dirty="0"/>
              <a:t>The present results represent of subset of results but </a:t>
            </a:r>
            <a:r>
              <a:rPr lang="en-US" sz="3600" b="1" dirty="0"/>
              <a:t>there are many more network properties</a:t>
            </a:r>
          </a:p>
          <a:p>
            <a:pPr marL="0" indent="0">
              <a:buNone/>
            </a:pPr>
            <a:r>
              <a:rPr lang="en-US" sz="3600" dirty="0"/>
              <a:t>In this sample, </a:t>
            </a:r>
            <a:r>
              <a:rPr lang="en-US" sz="3600" dirty="0" smtClean="0"/>
              <a:t>other network properties (density, centrality) were more stable.</a:t>
            </a:r>
            <a:endParaRPr lang="en-US" sz="3600" dirty="0"/>
          </a:p>
          <a:p>
            <a:pPr marL="0" indent="0">
              <a:buNone/>
            </a:pPr>
            <a:r>
              <a:rPr lang="en-US" sz="3600" dirty="0"/>
              <a:t>Unclear whether </a:t>
            </a:r>
            <a:r>
              <a:rPr lang="en-US" sz="3600" dirty="0" smtClean="0"/>
              <a:t>lack of stability represents </a:t>
            </a:r>
            <a:r>
              <a:rPr lang="en-US" sz="3600" b="1" dirty="0"/>
              <a:t>lack of predictive power or measurement </a:t>
            </a:r>
            <a:r>
              <a:rPr lang="en-US" sz="3600" b="1" dirty="0" smtClean="0"/>
              <a:t>issues</a:t>
            </a:r>
          </a:p>
        </p:txBody>
      </p:sp>
      <p:graphicFrame>
        <p:nvGraphicFramePr>
          <p:cNvPr id="7" name="Table 6"/>
          <p:cNvGraphicFramePr>
            <a:graphicFrameLocks noGrp="1"/>
          </p:cNvGraphicFramePr>
          <p:nvPr>
            <p:extLst>
              <p:ext uri="{D42A27DB-BD31-4B8C-83A1-F6EECF244321}">
                <p14:modId xmlns:p14="http://schemas.microsoft.com/office/powerpoint/2010/main" val="576847822"/>
              </p:ext>
            </p:extLst>
          </p:nvPr>
        </p:nvGraphicFramePr>
        <p:xfrm>
          <a:off x="0" y="-8097"/>
          <a:ext cx="10972800" cy="371025"/>
        </p:xfrm>
        <a:graphic>
          <a:graphicData uri="http://schemas.openxmlformats.org/drawingml/2006/table">
            <a:tbl>
              <a:tblPr firstRow="1" bandRow="1">
                <a:tableStyleId>{5C22544A-7EE6-4342-B048-85BDC9FD1C3A}</a:tableStyleId>
              </a:tblPr>
              <a:tblGrid>
                <a:gridCol w="2194560"/>
                <a:gridCol w="2194560"/>
                <a:gridCol w="2194560"/>
                <a:gridCol w="2194560"/>
                <a:gridCol w="2194560"/>
              </a:tblGrid>
              <a:tr h="371025">
                <a:tc>
                  <a:txBody>
                    <a:bodyPr/>
                    <a:lstStyle/>
                    <a:p>
                      <a:pPr algn="ctr"/>
                      <a:r>
                        <a:rPr lang="en-US" sz="1600" b="1" dirty="0" smtClean="0">
                          <a:latin typeface="+mn-lt"/>
                          <a:ea typeface="Helvetica" charset="0"/>
                          <a:cs typeface="Helvetica" charset="0"/>
                        </a:rPr>
                        <a:t>Background</a:t>
                      </a:r>
                      <a:endParaRPr lang="en-US" sz="1600" b="1" dirty="0">
                        <a:latin typeface="+mn-lt"/>
                        <a:ea typeface="Helvetica" charset="0"/>
                        <a:cs typeface="Helvetica"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algn="ctr"/>
                      <a:r>
                        <a:rPr lang="en-US" sz="1600" b="1" dirty="0" smtClean="0">
                          <a:latin typeface="+mn-lt"/>
                          <a:ea typeface="Helvetica" charset="0"/>
                          <a:cs typeface="Helvetica" charset="0"/>
                        </a:rPr>
                        <a:t>Methods</a:t>
                      </a:r>
                      <a:endParaRPr lang="en-US" sz="1600" b="1" dirty="0">
                        <a:latin typeface="+mn-lt"/>
                        <a:ea typeface="Helvetica" charset="0"/>
                        <a:cs typeface="Helvetica"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algn="ctr"/>
                      <a:r>
                        <a:rPr lang="en-US" sz="1600" b="1" dirty="0" smtClean="0">
                          <a:latin typeface="+mn-lt"/>
                          <a:ea typeface="Helvetica" charset="0"/>
                          <a:cs typeface="Helvetica" charset="0"/>
                        </a:rPr>
                        <a:t>Temporal</a:t>
                      </a:r>
                      <a:endParaRPr lang="en-US" sz="1600" b="1" dirty="0">
                        <a:latin typeface="+mn-lt"/>
                        <a:ea typeface="Helvetica" charset="0"/>
                        <a:cs typeface="Helvetica"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algn="ctr"/>
                      <a:r>
                        <a:rPr lang="en-US" sz="1600" b="1" dirty="0" smtClean="0">
                          <a:latin typeface="+mn-lt"/>
                          <a:ea typeface="Helvetica" charset="0"/>
                          <a:cs typeface="Helvetica" charset="0"/>
                        </a:rPr>
                        <a:t>Contemporaneous</a:t>
                      </a:r>
                      <a:endParaRPr lang="en-US" sz="1600" b="1" dirty="0">
                        <a:latin typeface="+mn-lt"/>
                        <a:ea typeface="Helvetica" charset="0"/>
                        <a:cs typeface="Helvetica"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algn="ctr"/>
                      <a:r>
                        <a:rPr lang="en-US" sz="1600" b="1" dirty="0" smtClean="0">
                          <a:latin typeface="+mn-lt"/>
                          <a:ea typeface="Helvetica" charset="0"/>
                          <a:cs typeface="Helvetica" charset="0"/>
                        </a:rPr>
                        <a:t>Conclusions</a:t>
                      </a:r>
                      <a:endParaRPr lang="en-US" sz="1600" b="1" dirty="0">
                        <a:latin typeface="+mn-lt"/>
                        <a:ea typeface="Helvetica" charset="0"/>
                        <a:cs typeface="Helvetica"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3051FF"/>
                    </a:solidFill>
                  </a:tcPr>
                </a:tc>
              </a:tr>
            </a:tbl>
          </a:graphicData>
        </a:graphic>
      </p:graphicFrame>
    </p:spTree>
    <p:extLst>
      <p:ext uri="{BB962C8B-B14F-4D97-AF65-F5344CB8AC3E}">
        <p14:creationId xmlns:p14="http://schemas.microsoft.com/office/powerpoint/2010/main" val="3297757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C00000"/>
                </a:solidFill>
                <a:latin typeface="Helvetica" charset="0"/>
                <a:ea typeface="Helvetica" charset="0"/>
                <a:cs typeface="Helvetica" charset="0"/>
              </a:rPr>
              <a:t>Limitations</a:t>
            </a:r>
            <a:endParaRPr lang="en-US" b="1" dirty="0">
              <a:solidFill>
                <a:srgbClr val="C00000"/>
              </a:solidFill>
              <a:latin typeface="Helvetica" charset="0"/>
              <a:ea typeface="Helvetica" charset="0"/>
              <a:cs typeface="Helvetica" charset="0"/>
            </a:endParaRPr>
          </a:p>
        </p:txBody>
      </p:sp>
      <p:sp>
        <p:nvSpPr>
          <p:cNvPr id="3" name="Content Placeholder 2"/>
          <p:cNvSpPr>
            <a:spLocks noGrp="1"/>
          </p:cNvSpPr>
          <p:nvPr>
            <p:ph idx="1"/>
          </p:nvPr>
        </p:nvSpPr>
        <p:spPr/>
        <p:txBody>
          <a:bodyPr>
            <a:normAutofit/>
          </a:bodyPr>
          <a:lstStyle/>
          <a:p>
            <a:pPr marL="0" indent="0">
              <a:buNone/>
            </a:pPr>
            <a:r>
              <a:rPr lang="en-US" b="1" dirty="0" smtClean="0">
                <a:solidFill>
                  <a:srgbClr val="C00000"/>
                </a:solidFill>
                <a:latin typeface="Helvetica" charset="0"/>
                <a:ea typeface="Helvetica" charset="0"/>
                <a:cs typeface="Helvetica" charset="0"/>
              </a:rPr>
              <a:t>Intercepts</a:t>
            </a:r>
          </a:p>
          <a:p>
            <a:pPr marL="0" indent="0">
              <a:buNone/>
            </a:pPr>
            <a:endParaRPr lang="en-US" b="1" dirty="0">
              <a:solidFill>
                <a:srgbClr val="C00000"/>
              </a:solidFill>
              <a:latin typeface="Helvetica" charset="0"/>
              <a:ea typeface="Helvetica" charset="0"/>
              <a:cs typeface="Helvetica" charset="0"/>
            </a:endParaRPr>
          </a:p>
          <a:p>
            <a:pPr marL="0" indent="0">
              <a:buNone/>
            </a:pPr>
            <a:r>
              <a:rPr lang="en-US" b="1" dirty="0" smtClean="0">
                <a:solidFill>
                  <a:srgbClr val="C00000"/>
                </a:solidFill>
                <a:latin typeface="Helvetica" charset="0"/>
                <a:ea typeface="Helvetica" charset="0"/>
                <a:cs typeface="Helvetica" charset="0"/>
              </a:rPr>
              <a:t>Measurement Interval</a:t>
            </a:r>
          </a:p>
          <a:p>
            <a:pPr marL="0" indent="0">
              <a:buNone/>
            </a:pPr>
            <a:endParaRPr lang="en-US" b="1" dirty="0">
              <a:solidFill>
                <a:srgbClr val="C00000"/>
              </a:solidFill>
              <a:latin typeface="Helvetica" charset="0"/>
              <a:ea typeface="Helvetica" charset="0"/>
              <a:cs typeface="Helvetica" charset="0"/>
            </a:endParaRPr>
          </a:p>
          <a:p>
            <a:pPr marL="0" indent="0">
              <a:buNone/>
            </a:pPr>
            <a:r>
              <a:rPr lang="en-US" b="1" dirty="0" smtClean="0">
                <a:solidFill>
                  <a:srgbClr val="C00000"/>
                </a:solidFill>
                <a:latin typeface="Helvetica" charset="0"/>
                <a:ea typeface="Helvetica" charset="0"/>
                <a:cs typeface="Helvetica" charset="0"/>
              </a:rPr>
              <a:t>Too few variables</a:t>
            </a:r>
          </a:p>
          <a:p>
            <a:pPr marL="0" indent="0">
              <a:buNone/>
            </a:pPr>
            <a:endParaRPr lang="en-US" b="1" dirty="0">
              <a:solidFill>
                <a:srgbClr val="C00000"/>
              </a:solidFill>
              <a:latin typeface="Helvetica" charset="0"/>
              <a:ea typeface="Helvetica" charset="0"/>
              <a:cs typeface="Helvetica" charset="0"/>
            </a:endParaRPr>
          </a:p>
          <a:p>
            <a:pPr marL="0" indent="0">
              <a:buNone/>
            </a:pPr>
            <a:r>
              <a:rPr lang="en-US" b="1" dirty="0" smtClean="0">
                <a:solidFill>
                  <a:srgbClr val="C00000"/>
                </a:solidFill>
                <a:latin typeface="Helvetica" charset="0"/>
                <a:ea typeface="Helvetica" charset="0"/>
                <a:cs typeface="Helvetica" charset="0"/>
              </a:rPr>
              <a:t>Parameter stability uncertain</a:t>
            </a:r>
          </a:p>
          <a:p>
            <a:pPr marL="0" indent="0">
              <a:buNone/>
            </a:pPr>
            <a:endParaRPr lang="en-US" dirty="0">
              <a:latin typeface="Helvetica" charset="0"/>
              <a:ea typeface="Helvetica" charset="0"/>
              <a:cs typeface="Helvetica" charset="0"/>
            </a:endParaRPr>
          </a:p>
          <a:p>
            <a:pPr marL="0" indent="0">
              <a:buNone/>
            </a:pPr>
            <a:r>
              <a:rPr lang="en-US" b="1" dirty="0" smtClean="0">
                <a:solidFill>
                  <a:srgbClr val="C00000"/>
                </a:solidFill>
                <a:latin typeface="Helvetica" charset="0"/>
                <a:ea typeface="Helvetica" charset="0"/>
                <a:cs typeface="Helvetica" charset="0"/>
              </a:rPr>
              <a:t>Absolute Change</a:t>
            </a:r>
            <a:endParaRPr lang="en-US" dirty="0">
              <a:latin typeface="Helvetica" charset="0"/>
              <a:ea typeface="Helvetica" charset="0"/>
              <a:cs typeface="Helvetica" charset="0"/>
            </a:endParaRPr>
          </a:p>
        </p:txBody>
      </p:sp>
      <p:graphicFrame>
        <p:nvGraphicFramePr>
          <p:cNvPr id="7" name="Table 6"/>
          <p:cNvGraphicFramePr>
            <a:graphicFrameLocks noGrp="1"/>
          </p:cNvGraphicFramePr>
          <p:nvPr>
            <p:extLst>
              <p:ext uri="{D42A27DB-BD31-4B8C-83A1-F6EECF244321}">
                <p14:modId xmlns:p14="http://schemas.microsoft.com/office/powerpoint/2010/main" val="859320320"/>
              </p:ext>
            </p:extLst>
          </p:nvPr>
        </p:nvGraphicFramePr>
        <p:xfrm>
          <a:off x="0" y="-8097"/>
          <a:ext cx="10972800" cy="371025"/>
        </p:xfrm>
        <a:graphic>
          <a:graphicData uri="http://schemas.openxmlformats.org/drawingml/2006/table">
            <a:tbl>
              <a:tblPr firstRow="1" bandRow="1">
                <a:tableStyleId>{5C22544A-7EE6-4342-B048-85BDC9FD1C3A}</a:tableStyleId>
              </a:tblPr>
              <a:tblGrid>
                <a:gridCol w="2194560"/>
                <a:gridCol w="2194560"/>
                <a:gridCol w="2194560"/>
                <a:gridCol w="2194560"/>
                <a:gridCol w="2194560"/>
              </a:tblGrid>
              <a:tr h="371025">
                <a:tc>
                  <a:txBody>
                    <a:bodyPr/>
                    <a:lstStyle/>
                    <a:p>
                      <a:pPr algn="ctr"/>
                      <a:r>
                        <a:rPr lang="en-US" sz="1600" b="1" dirty="0" smtClean="0">
                          <a:latin typeface="+mn-lt"/>
                          <a:ea typeface="Helvetica" charset="0"/>
                          <a:cs typeface="Helvetica" charset="0"/>
                        </a:rPr>
                        <a:t>Background</a:t>
                      </a:r>
                      <a:endParaRPr lang="en-US" sz="1600" b="1" dirty="0">
                        <a:latin typeface="+mn-lt"/>
                        <a:ea typeface="Helvetica" charset="0"/>
                        <a:cs typeface="Helvetica"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algn="ctr"/>
                      <a:r>
                        <a:rPr lang="en-US" sz="1600" b="1" dirty="0" smtClean="0">
                          <a:latin typeface="+mn-lt"/>
                          <a:ea typeface="Helvetica" charset="0"/>
                          <a:cs typeface="Helvetica" charset="0"/>
                        </a:rPr>
                        <a:t>Methods</a:t>
                      </a:r>
                      <a:endParaRPr lang="en-US" sz="1600" b="1" dirty="0">
                        <a:latin typeface="+mn-lt"/>
                        <a:ea typeface="Helvetica" charset="0"/>
                        <a:cs typeface="Helvetica"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algn="ctr"/>
                      <a:r>
                        <a:rPr lang="en-US" sz="1600" b="1" dirty="0" smtClean="0">
                          <a:latin typeface="+mn-lt"/>
                          <a:ea typeface="Helvetica" charset="0"/>
                          <a:cs typeface="Helvetica" charset="0"/>
                        </a:rPr>
                        <a:t>Temporal</a:t>
                      </a:r>
                      <a:endParaRPr lang="en-US" sz="1600" b="1" dirty="0">
                        <a:latin typeface="+mn-lt"/>
                        <a:ea typeface="Helvetica" charset="0"/>
                        <a:cs typeface="Helvetica"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algn="ctr"/>
                      <a:r>
                        <a:rPr lang="en-US" sz="1600" b="1" dirty="0" smtClean="0">
                          <a:latin typeface="+mn-lt"/>
                          <a:ea typeface="Helvetica" charset="0"/>
                          <a:cs typeface="Helvetica" charset="0"/>
                        </a:rPr>
                        <a:t>Contemporaneous</a:t>
                      </a:r>
                      <a:endParaRPr lang="en-US" sz="1600" b="1" dirty="0">
                        <a:latin typeface="+mn-lt"/>
                        <a:ea typeface="Helvetica" charset="0"/>
                        <a:cs typeface="Helvetica"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algn="ctr"/>
                      <a:r>
                        <a:rPr lang="en-US" sz="1600" b="1" dirty="0" smtClean="0">
                          <a:latin typeface="+mn-lt"/>
                          <a:ea typeface="Helvetica" charset="0"/>
                          <a:cs typeface="Helvetica" charset="0"/>
                        </a:rPr>
                        <a:t>Conclusions</a:t>
                      </a:r>
                      <a:endParaRPr lang="en-US" sz="1600" b="1" dirty="0">
                        <a:latin typeface="+mn-lt"/>
                        <a:ea typeface="Helvetica" charset="0"/>
                        <a:cs typeface="Helvetica"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3051FF"/>
                    </a:solidFill>
                  </a:tcPr>
                </a:tc>
              </a:tr>
            </a:tbl>
          </a:graphicData>
        </a:graphic>
      </p:graphicFrame>
    </p:spTree>
    <p:extLst>
      <p:ext uri="{BB962C8B-B14F-4D97-AF65-F5344CB8AC3E}">
        <p14:creationId xmlns:p14="http://schemas.microsoft.com/office/powerpoint/2010/main" val="169877601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C00000"/>
                </a:solidFill>
                <a:latin typeface="Helvetica" charset="0"/>
                <a:ea typeface="Helvetica" charset="0"/>
                <a:cs typeface="Helvetica" charset="0"/>
              </a:rPr>
              <a:t>Future Directions</a:t>
            </a:r>
            <a:endParaRPr lang="en-US" b="1" dirty="0">
              <a:solidFill>
                <a:srgbClr val="C00000"/>
              </a:solidFill>
              <a:latin typeface="Helvetica" charset="0"/>
              <a:ea typeface="Helvetica" charset="0"/>
              <a:cs typeface="Helvetica" charset="0"/>
            </a:endParaRPr>
          </a:p>
        </p:txBody>
      </p:sp>
      <p:sp>
        <p:nvSpPr>
          <p:cNvPr id="3" name="Content Placeholder 2"/>
          <p:cNvSpPr>
            <a:spLocks noGrp="1"/>
          </p:cNvSpPr>
          <p:nvPr>
            <p:ph idx="1"/>
          </p:nvPr>
        </p:nvSpPr>
        <p:spPr/>
        <p:txBody>
          <a:bodyPr>
            <a:normAutofit/>
          </a:bodyPr>
          <a:lstStyle/>
          <a:p>
            <a:pPr marL="0" indent="0">
              <a:buNone/>
            </a:pPr>
            <a:r>
              <a:rPr lang="en-US" b="1" dirty="0" smtClean="0">
                <a:solidFill>
                  <a:srgbClr val="C00000"/>
                </a:solidFill>
                <a:latin typeface="Helvetica" charset="0"/>
                <a:ea typeface="Helvetica" charset="0"/>
                <a:cs typeface="Helvetica" charset="0"/>
              </a:rPr>
              <a:t>Predictive Networks</a:t>
            </a:r>
            <a:endParaRPr lang="en-US" dirty="0" smtClean="0">
              <a:solidFill>
                <a:srgbClr val="C00000"/>
              </a:solidFill>
              <a:latin typeface="Helvetica" charset="0"/>
              <a:ea typeface="Helvetica" charset="0"/>
              <a:cs typeface="Helvetica" charset="0"/>
            </a:endParaRPr>
          </a:p>
          <a:p>
            <a:pPr marL="0" indent="0">
              <a:buNone/>
            </a:pPr>
            <a:r>
              <a:rPr lang="en-US" dirty="0" smtClean="0">
                <a:latin typeface="Helvetica" charset="0"/>
                <a:ea typeface="Helvetica" charset="0"/>
                <a:cs typeface="Helvetica" charset="0"/>
              </a:rPr>
              <a:t>	Modeling personality and momentary behavior</a:t>
            </a:r>
          </a:p>
          <a:p>
            <a:pPr marL="0" indent="0">
              <a:buNone/>
            </a:pPr>
            <a:r>
              <a:rPr lang="en-US" dirty="0" smtClean="0">
                <a:latin typeface="Helvetica" charset="0"/>
                <a:ea typeface="Helvetica" charset="0"/>
                <a:cs typeface="Helvetica" charset="0"/>
              </a:rPr>
              <a:t>	Using idiographic networks to predict long-term outcomes</a:t>
            </a:r>
          </a:p>
          <a:p>
            <a:pPr marL="0" indent="0">
              <a:buNone/>
            </a:pPr>
            <a:endParaRPr lang="en-US" b="1" dirty="0" smtClean="0">
              <a:latin typeface="Helvetica" charset="0"/>
              <a:ea typeface="Helvetica" charset="0"/>
              <a:cs typeface="Helvetica" charset="0"/>
            </a:endParaRPr>
          </a:p>
          <a:p>
            <a:pPr marL="0" indent="0">
              <a:buNone/>
            </a:pPr>
            <a:r>
              <a:rPr lang="en-US" b="1" dirty="0" smtClean="0">
                <a:solidFill>
                  <a:srgbClr val="C00000"/>
                </a:solidFill>
                <a:latin typeface="Helvetica" charset="0"/>
                <a:ea typeface="Helvetica" charset="0"/>
                <a:cs typeface="Helvetica" charset="0"/>
              </a:rPr>
              <a:t>Personality Network Development Across the Lifespan</a:t>
            </a:r>
            <a:endParaRPr lang="en-US" dirty="0" smtClean="0">
              <a:solidFill>
                <a:srgbClr val="C00000"/>
              </a:solidFill>
              <a:latin typeface="Helvetica" charset="0"/>
              <a:ea typeface="Helvetica" charset="0"/>
              <a:cs typeface="Helvetica" charset="0"/>
            </a:endParaRPr>
          </a:p>
          <a:p>
            <a:pPr marL="0" indent="0">
              <a:buNone/>
            </a:pPr>
            <a:endParaRPr lang="en-US" b="1" dirty="0" smtClean="0">
              <a:latin typeface="Helvetica" charset="0"/>
              <a:ea typeface="Helvetica" charset="0"/>
              <a:cs typeface="Helvetica" charset="0"/>
            </a:endParaRPr>
          </a:p>
          <a:p>
            <a:pPr marL="0" indent="0">
              <a:buNone/>
            </a:pPr>
            <a:r>
              <a:rPr lang="en-US" b="1" dirty="0" smtClean="0">
                <a:solidFill>
                  <a:srgbClr val="C00000"/>
                </a:solidFill>
                <a:latin typeface="Helvetica" charset="0"/>
                <a:ea typeface="Helvetica" charset="0"/>
                <a:cs typeface="Helvetica" charset="0"/>
              </a:rPr>
              <a:t>Idiographic </a:t>
            </a:r>
            <a:r>
              <a:rPr lang="en-US" b="1" dirty="0">
                <a:solidFill>
                  <a:srgbClr val="C00000"/>
                </a:solidFill>
                <a:latin typeface="Helvetica" charset="0"/>
                <a:ea typeface="Helvetica" charset="0"/>
                <a:cs typeface="Helvetica" charset="0"/>
              </a:rPr>
              <a:t>Networks and Personality Change</a:t>
            </a:r>
          </a:p>
        </p:txBody>
      </p:sp>
      <p:pic>
        <p:nvPicPr>
          <p:cNvPr id="4" name="Picture 3"/>
          <p:cNvPicPr>
            <a:picLocks noChangeAspect="1"/>
          </p:cNvPicPr>
          <p:nvPr/>
        </p:nvPicPr>
        <p:blipFill>
          <a:blip r:embed="rId3"/>
          <a:stretch>
            <a:fillRect/>
          </a:stretch>
        </p:blipFill>
        <p:spPr>
          <a:xfrm>
            <a:off x="1408206" y="2111874"/>
            <a:ext cx="8166100" cy="3797300"/>
          </a:xfrm>
          <a:prstGeom prst="rect">
            <a:avLst/>
          </a:prstGeom>
        </p:spPr>
      </p:pic>
      <p:pic>
        <p:nvPicPr>
          <p:cNvPr id="6" name="Picture 5"/>
          <p:cNvPicPr>
            <a:picLocks noChangeAspect="1"/>
          </p:cNvPicPr>
          <p:nvPr/>
        </p:nvPicPr>
        <p:blipFill>
          <a:blip r:embed="rId4"/>
          <a:stretch>
            <a:fillRect/>
          </a:stretch>
        </p:blipFill>
        <p:spPr>
          <a:xfrm>
            <a:off x="754380" y="2111874"/>
            <a:ext cx="9072282" cy="4414684"/>
          </a:xfrm>
          <a:prstGeom prst="rect">
            <a:avLst/>
          </a:prstGeom>
        </p:spPr>
      </p:pic>
      <p:sp>
        <p:nvSpPr>
          <p:cNvPr id="7" name="Oval 6"/>
          <p:cNvSpPr/>
          <p:nvPr/>
        </p:nvSpPr>
        <p:spPr>
          <a:xfrm rot="20496250">
            <a:off x="3333665" y="2925255"/>
            <a:ext cx="1354762" cy="1784967"/>
          </a:xfrm>
          <a:prstGeom prst="ellipse">
            <a:avLst/>
          </a:prstGeom>
          <a:noFill/>
          <a:ln w="57150">
            <a:solidFill>
              <a:srgbClr val="3051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p:cNvSpPr/>
          <p:nvPr/>
        </p:nvSpPr>
        <p:spPr>
          <a:xfrm rot="4732774">
            <a:off x="7635025" y="4154919"/>
            <a:ext cx="930347" cy="2663917"/>
          </a:xfrm>
          <a:prstGeom prst="ellipse">
            <a:avLst/>
          </a:prstGeom>
          <a:noFill/>
          <a:ln w="57150">
            <a:solidFill>
              <a:srgbClr val="3051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11" name="Table 10"/>
          <p:cNvGraphicFramePr>
            <a:graphicFrameLocks noGrp="1"/>
          </p:cNvGraphicFramePr>
          <p:nvPr>
            <p:extLst>
              <p:ext uri="{D42A27DB-BD31-4B8C-83A1-F6EECF244321}">
                <p14:modId xmlns:p14="http://schemas.microsoft.com/office/powerpoint/2010/main" val="859320320"/>
              </p:ext>
            </p:extLst>
          </p:nvPr>
        </p:nvGraphicFramePr>
        <p:xfrm>
          <a:off x="0" y="-8097"/>
          <a:ext cx="10972800" cy="371025"/>
        </p:xfrm>
        <a:graphic>
          <a:graphicData uri="http://schemas.openxmlformats.org/drawingml/2006/table">
            <a:tbl>
              <a:tblPr firstRow="1" bandRow="1">
                <a:tableStyleId>{5C22544A-7EE6-4342-B048-85BDC9FD1C3A}</a:tableStyleId>
              </a:tblPr>
              <a:tblGrid>
                <a:gridCol w="2194560"/>
                <a:gridCol w="2194560"/>
                <a:gridCol w="2194560"/>
                <a:gridCol w="2194560"/>
                <a:gridCol w="2194560"/>
              </a:tblGrid>
              <a:tr h="371025">
                <a:tc>
                  <a:txBody>
                    <a:bodyPr/>
                    <a:lstStyle/>
                    <a:p>
                      <a:pPr algn="ctr"/>
                      <a:r>
                        <a:rPr lang="en-US" sz="1600" b="1" dirty="0" smtClean="0">
                          <a:latin typeface="+mn-lt"/>
                          <a:ea typeface="Helvetica" charset="0"/>
                          <a:cs typeface="Helvetica" charset="0"/>
                        </a:rPr>
                        <a:t>Background</a:t>
                      </a:r>
                      <a:endParaRPr lang="en-US" sz="1600" b="1" dirty="0">
                        <a:latin typeface="+mn-lt"/>
                        <a:ea typeface="Helvetica" charset="0"/>
                        <a:cs typeface="Helvetica"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algn="ctr"/>
                      <a:r>
                        <a:rPr lang="en-US" sz="1600" b="1" dirty="0" smtClean="0">
                          <a:latin typeface="+mn-lt"/>
                          <a:ea typeface="Helvetica" charset="0"/>
                          <a:cs typeface="Helvetica" charset="0"/>
                        </a:rPr>
                        <a:t>Methods</a:t>
                      </a:r>
                      <a:endParaRPr lang="en-US" sz="1600" b="1" dirty="0">
                        <a:latin typeface="+mn-lt"/>
                        <a:ea typeface="Helvetica" charset="0"/>
                        <a:cs typeface="Helvetica"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algn="ctr"/>
                      <a:r>
                        <a:rPr lang="en-US" sz="1600" b="1" dirty="0" smtClean="0">
                          <a:latin typeface="+mn-lt"/>
                          <a:ea typeface="Helvetica" charset="0"/>
                          <a:cs typeface="Helvetica" charset="0"/>
                        </a:rPr>
                        <a:t>Temporal</a:t>
                      </a:r>
                      <a:endParaRPr lang="en-US" sz="1600" b="1" dirty="0">
                        <a:latin typeface="+mn-lt"/>
                        <a:ea typeface="Helvetica" charset="0"/>
                        <a:cs typeface="Helvetica"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algn="ctr"/>
                      <a:r>
                        <a:rPr lang="en-US" sz="1600" b="1" dirty="0" smtClean="0">
                          <a:latin typeface="+mn-lt"/>
                          <a:ea typeface="Helvetica" charset="0"/>
                          <a:cs typeface="Helvetica" charset="0"/>
                        </a:rPr>
                        <a:t>Contemporaneous</a:t>
                      </a:r>
                      <a:endParaRPr lang="en-US" sz="1600" b="1" dirty="0">
                        <a:latin typeface="+mn-lt"/>
                        <a:ea typeface="Helvetica" charset="0"/>
                        <a:cs typeface="Helvetica"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algn="ctr"/>
                      <a:r>
                        <a:rPr lang="en-US" sz="1600" b="1" dirty="0" smtClean="0">
                          <a:latin typeface="+mn-lt"/>
                          <a:ea typeface="Helvetica" charset="0"/>
                          <a:cs typeface="Helvetica" charset="0"/>
                        </a:rPr>
                        <a:t>Conclusions</a:t>
                      </a:r>
                      <a:endParaRPr lang="en-US" sz="1600" b="1" dirty="0">
                        <a:latin typeface="+mn-lt"/>
                        <a:ea typeface="Helvetica" charset="0"/>
                        <a:cs typeface="Helvetica"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3051FF"/>
                    </a:solidFill>
                  </a:tcPr>
                </a:tc>
              </a:tr>
            </a:tbl>
          </a:graphicData>
        </a:graphic>
      </p:graphicFrame>
    </p:spTree>
    <p:extLst>
      <p:ext uri="{BB962C8B-B14F-4D97-AF65-F5344CB8AC3E}">
        <p14:creationId xmlns:p14="http://schemas.microsoft.com/office/powerpoint/2010/main" val="135700340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4"/>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nodeType="clickEffect">
                                  <p:stCondLst>
                                    <p:cond delay="0"/>
                                  </p:stCondLst>
                                  <p:childTnLst>
                                    <p:set>
                                      <p:cBhvr>
                                        <p:cTn id="34" dur="1" fill="hold">
                                          <p:stCondLst>
                                            <p:cond delay="0"/>
                                          </p:stCondLst>
                                        </p:cTn>
                                        <p:tgtEl>
                                          <p:spTgt spid="6"/>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4380" y="997136"/>
            <a:ext cx="9464040" cy="1325563"/>
          </a:xfrm>
        </p:spPr>
        <p:txBody>
          <a:bodyPr/>
          <a:lstStyle/>
          <a:p>
            <a:pPr algn="ctr"/>
            <a:r>
              <a:rPr lang="en-US" b="1" smtClean="0">
                <a:solidFill>
                  <a:srgbClr val="3051FF"/>
                </a:solidFill>
                <a:latin typeface="+mn-lt"/>
                <a:ea typeface="Helvetica" charset="0"/>
                <a:cs typeface="Helvetica" charset="0"/>
              </a:rPr>
              <a:t>Questions?</a:t>
            </a:r>
            <a:endParaRPr lang="en-US" b="1">
              <a:solidFill>
                <a:srgbClr val="3051FF"/>
              </a:solidFill>
              <a:latin typeface="+mn-lt"/>
              <a:ea typeface="Helvetica" charset="0"/>
              <a:cs typeface="Helvetica" charset="0"/>
            </a:endParaRPr>
          </a:p>
        </p:txBody>
      </p:sp>
      <p:sp>
        <p:nvSpPr>
          <p:cNvPr id="3" name="Content Placeholder 2"/>
          <p:cNvSpPr>
            <a:spLocks noGrp="1"/>
          </p:cNvSpPr>
          <p:nvPr>
            <p:ph idx="1"/>
          </p:nvPr>
        </p:nvSpPr>
        <p:spPr>
          <a:xfrm>
            <a:off x="425767" y="2068512"/>
            <a:ext cx="5060633" cy="4351338"/>
          </a:xfrm>
        </p:spPr>
        <p:txBody>
          <a:bodyPr>
            <a:normAutofit/>
          </a:bodyPr>
          <a:lstStyle/>
          <a:p>
            <a:pPr marL="0" indent="0" algn="ctr">
              <a:buNone/>
            </a:pPr>
            <a:endParaRPr lang="en-US" b="1" smtClean="0">
              <a:ea typeface="Helvetica" charset="0"/>
              <a:cs typeface="Helvetica" charset="0"/>
            </a:endParaRPr>
          </a:p>
          <a:p>
            <a:pPr marL="0" indent="0" algn="ctr">
              <a:buNone/>
            </a:pPr>
            <a:r>
              <a:rPr lang="en-US" b="1" smtClean="0">
                <a:solidFill>
                  <a:srgbClr val="3051FF"/>
                </a:solidFill>
                <a:ea typeface="Helvetica" charset="0"/>
                <a:cs typeface="Helvetica" charset="0"/>
              </a:rPr>
              <a:t>Special Thanks to: </a:t>
            </a:r>
          </a:p>
          <a:p>
            <a:pPr marL="0" indent="0" algn="ctr">
              <a:buNone/>
            </a:pPr>
            <a:r>
              <a:rPr lang="en-US" smtClean="0">
                <a:ea typeface="Helvetica" charset="0"/>
                <a:cs typeface="Helvetica" charset="0"/>
              </a:rPr>
              <a:t>Josh Jackson</a:t>
            </a:r>
          </a:p>
          <a:p>
            <a:pPr marL="0" indent="0" algn="ctr">
              <a:buNone/>
            </a:pPr>
            <a:r>
              <a:rPr lang="en-US" smtClean="0">
                <a:ea typeface="Helvetica" charset="0"/>
                <a:cs typeface="Helvetica" charset="0"/>
              </a:rPr>
              <a:t>The </a:t>
            </a:r>
            <a:r>
              <a:rPr lang="en-US" err="1" smtClean="0">
                <a:ea typeface="Helvetica" charset="0"/>
                <a:cs typeface="Helvetica" charset="0"/>
              </a:rPr>
              <a:t>PMaD</a:t>
            </a:r>
            <a:r>
              <a:rPr lang="en-US" smtClean="0">
                <a:ea typeface="Helvetica" charset="0"/>
                <a:cs typeface="Helvetica" charset="0"/>
              </a:rPr>
              <a:t> Lab</a:t>
            </a:r>
          </a:p>
          <a:p>
            <a:pPr marL="0" indent="0" algn="ctr">
              <a:buNone/>
            </a:pPr>
            <a:endParaRPr lang="en-US">
              <a:ea typeface="Helvetica" charset="0"/>
              <a:cs typeface="Helvetica" charset="0"/>
            </a:endParaRPr>
          </a:p>
          <a:p>
            <a:pPr marL="0" indent="0" algn="ctr">
              <a:buNone/>
            </a:pPr>
            <a:r>
              <a:rPr lang="en-US" smtClean="0">
                <a:ea typeface="Helvetica" charset="0"/>
                <a:cs typeface="Helvetica" charset="0"/>
              </a:rPr>
              <a:t>(And the people who brought us PAIRS data)</a:t>
            </a:r>
            <a:endParaRPr lang="en-US">
              <a:ea typeface="Helvetica" charset="0"/>
              <a:cs typeface="Helvetica" charset="0"/>
            </a:endParaRPr>
          </a:p>
        </p:txBody>
      </p:sp>
      <p:sp>
        <p:nvSpPr>
          <p:cNvPr id="6" name="Content Placeholder 2"/>
          <p:cNvSpPr txBox="1">
            <a:spLocks/>
          </p:cNvSpPr>
          <p:nvPr/>
        </p:nvSpPr>
        <p:spPr>
          <a:xfrm>
            <a:off x="5664517" y="2068512"/>
            <a:ext cx="5060633" cy="4351338"/>
          </a:xfrm>
          <a:prstGeom prst="rect">
            <a:avLst/>
          </a:prstGeom>
        </p:spPr>
        <p:txBody>
          <a:bodyPr vert="horz" lIns="91440" tIns="45720" rIns="91440" bIns="45720" rtlCol="0">
            <a:normAutofit/>
          </a:bodyPr>
          <a:lstStyle>
            <a:lvl1pPr marL="205740" indent="-205740" algn="l" defTabSz="822960" rtl="0" eaLnBrk="1" latinLnBrk="0" hangingPunct="1">
              <a:lnSpc>
                <a:spcPct val="90000"/>
              </a:lnSpc>
              <a:spcBef>
                <a:spcPts val="900"/>
              </a:spcBef>
              <a:buFont typeface="Arial" panose="020B0604020202020204" pitchFamily="34" charset="0"/>
              <a:buChar char="•"/>
              <a:defRPr sz="2520" kern="1200">
                <a:solidFill>
                  <a:schemeClr val="tx1"/>
                </a:solidFill>
                <a:latin typeface="+mn-lt"/>
                <a:ea typeface="+mn-ea"/>
                <a:cs typeface="+mn-cs"/>
              </a:defRPr>
            </a:lvl1pPr>
            <a:lvl2pPr marL="617220" indent="-205740" algn="l" defTabSz="822960" rtl="0" eaLnBrk="1" latinLnBrk="0" hangingPunct="1">
              <a:lnSpc>
                <a:spcPct val="90000"/>
              </a:lnSpc>
              <a:spcBef>
                <a:spcPts val="450"/>
              </a:spcBef>
              <a:buFont typeface="Arial" panose="020B0604020202020204" pitchFamily="34" charset="0"/>
              <a:buChar char="•"/>
              <a:defRPr sz="2160" kern="1200">
                <a:solidFill>
                  <a:schemeClr val="tx1"/>
                </a:solidFill>
                <a:latin typeface="+mn-lt"/>
                <a:ea typeface="+mn-ea"/>
                <a:cs typeface="+mn-cs"/>
              </a:defRPr>
            </a:lvl2pPr>
            <a:lvl3pPr marL="1028700" indent="-205740" algn="l" defTabSz="822960" rtl="0" eaLnBrk="1" latinLnBrk="0" hangingPunct="1">
              <a:lnSpc>
                <a:spcPct val="90000"/>
              </a:lnSpc>
              <a:spcBef>
                <a:spcPts val="450"/>
              </a:spcBef>
              <a:buFont typeface="Arial" panose="020B0604020202020204" pitchFamily="34" charset="0"/>
              <a:buChar char="•"/>
              <a:defRPr sz="1800" kern="1200">
                <a:solidFill>
                  <a:schemeClr val="tx1"/>
                </a:solidFill>
                <a:latin typeface="+mn-lt"/>
                <a:ea typeface="+mn-ea"/>
                <a:cs typeface="+mn-cs"/>
              </a:defRPr>
            </a:lvl3pPr>
            <a:lvl4pPr marL="144018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4pPr>
            <a:lvl5pPr marL="185166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5pPr>
            <a:lvl6pPr marL="226314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6pPr>
            <a:lvl7pPr marL="267462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7pPr>
            <a:lvl8pPr marL="308610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8pPr>
            <a:lvl9pPr marL="349758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9pPr>
          </a:lstStyle>
          <a:p>
            <a:pPr marL="0" indent="0" algn="ctr">
              <a:buFont typeface="Arial" panose="020B0604020202020204" pitchFamily="34" charset="0"/>
              <a:buNone/>
            </a:pPr>
            <a:endParaRPr lang="en-US" b="1" smtClean="0">
              <a:ea typeface="Helvetica" charset="0"/>
              <a:cs typeface="Helvetica" charset="0"/>
            </a:endParaRPr>
          </a:p>
          <a:p>
            <a:pPr marL="0" indent="0" algn="ctr">
              <a:buFont typeface="Arial" panose="020B0604020202020204" pitchFamily="34" charset="0"/>
              <a:buNone/>
            </a:pPr>
            <a:r>
              <a:rPr lang="en-US" b="1" smtClean="0">
                <a:solidFill>
                  <a:srgbClr val="3051FF"/>
                </a:solidFill>
                <a:ea typeface="Helvetica" charset="0"/>
                <a:cs typeface="Helvetica" charset="0"/>
              </a:rPr>
              <a:t>R Code Available at:</a:t>
            </a:r>
          </a:p>
          <a:p>
            <a:pPr marL="0" indent="0" algn="ctr">
              <a:buNone/>
            </a:pPr>
            <a:r>
              <a:rPr lang="en-US" sz="2600">
                <a:ea typeface="Helvetica" charset="0"/>
                <a:cs typeface="Helvetica" charset="0"/>
              </a:rPr>
              <a:t>https://</a:t>
            </a:r>
            <a:r>
              <a:rPr lang="en-US" sz="2600" err="1">
                <a:ea typeface="Helvetica" charset="0"/>
                <a:cs typeface="Helvetica" charset="0"/>
              </a:rPr>
              <a:t>goo.gl</a:t>
            </a:r>
            <a:r>
              <a:rPr lang="en-US" sz="2600">
                <a:ea typeface="Helvetica" charset="0"/>
                <a:cs typeface="Helvetica" charset="0"/>
              </a:rPr>
              <a:t>/lC7PDh</a:t>
            </a:r>
            <a:endParaRPr lang="en-US" sz="2600" b="1" smtClean="0">
              <a:ea typeface="Helvetica" charset="0"/>
              <a:cs typeface="Helvetica" charset="0"/>
            </a:endParaRPr>
          </a:p>
          <a:p>
            <a:pPr marL="0" indent="0" algn="ctr">
              <a:buFont typeface="Arial" panose="020B0604020202020204" pitchFamily="34" charset="0"/>
              <a:buNone/>
            </a:pPr>
            <a:endParaRPr lang="en-US" b="1">
              <a:ea typeface="Helvetica" charset="0"/>
              <a:cs typeface="Helvetica" charset="0"/>
            </a:endParaRPr>
          </a:p>
          <a:p>
            <a:pPr marL="0" indent="0" algn="ctr">
              <a:buFont typeface="Arial" panose="020B0604020202020204" pitchFamily="34" charset="0"/>
              <a:buNone/>
            </a:pPr>
            <a:r>
              <a:rPr lang="en-US" b="1" smtClean="0">
                <a:solidFill>
                  <a:srgbClr val="3051FF"/>
                </a:solidFill>
                <a:ea typeface="Helvetica" charset="0"/>
                <a:cs typeface="Helvetica" charset="0"/>
              </a:rPr>
              <a:t>Interactive Idiographic Plots Available at:</a:t>
            </a:r>
          </a:p>
          <a:p>
            <a:pPr marL="0" indent="0" algn="ctr">
              <a:buNone/>
            </a:pPr>
            <a:r>
              <a:rPr lang="en-US" sz="2600">
                <a:ea typeface="Helvetica" charset="0"/>
                <a:cs typeface="Helvetica" charset="0"/>
              </a:rPr>
              <a:t>http://</a:t>
            </a:r>
            <a:r>
              <a:rPr lang="en-US" sz="2600" err="1">
                <a:ea typeface="Helvetica" charset="0"/>
                <a:cs typeface="Helvetica" charset="0"/>
              </a:rPr>
              <a:t>tinyurl.com</a:t>
            </a:r>
            <a:r>
              <a:rPr lang="en-US" sz="2600">
                <a:ea typeface="Helvetica" charset="0"/>
                <a:cs typeface="Helvetica" charset="0"/>
              </a:rPr>
              <a:t>/</a:t>
            </a:r>
            <a:r>
              <a:rPr lang="en-US" sz="2600" err="1">
                <a:ea typeface="Helvetica" charset="0"/>
                <a:cs typeface="Helvetica" charset="0"/>
              </a:rPr>
              <a:t>pairsnetworks</a:t>
            </a:r>
            <a:endParaRPr lang="en-US" sz="2600">
              <a:ea typeface="Helvetica" charset="0"/>
              <a:cs typeface="Helvetica" charset="0"/>
            </a:endParaRPr>
          </a:p>
        </p:txBody>
      </p:sp>
      <p:graphicFrame>
        <p:nvGraphicFramePr>
          <p:cNvPr id="8" name="Table 7"/>
          <p:cNvGraphicFramePr>
            <a:graphicFrameLocks noGrp="1"/>
          </p:cNvGraphicFramePr>
          <p:nvPr>
            <p:extLst>
              <p:ext uri="{D42A27DB-BD31-4B8C-83A1-F6EECF244321}">
                <p14:modId xmlns:p14="http://schemas.microsoft.com/office/powerpoint/2010/main" val="859320320"/>
              </p:ext>
            </p:extLst>
          </p:nvPr>
        </p:nvGraphicFramePr>
        <p:xfrm>
          <a:off x="0" y="-8097"/>
          <a:ext cx="10972800" cy="371025"/>
        </p:xfrm>
        <a:graphic>
          <a:graphicData uri="http://schemas.openxmlformats.org/drawingml/2006/table">
            <a:tbl>
              <a:tblPr firstRow="1" bandRow="1">
                <a:tableStyleId>{5C22544A-7EE6-4342-B048-85BDC9FD1C3A}</a:tableStyleId>
              </a:tblPr>
              <a:tblGrid>
                <a:gridCol w="2194560"/>
                <a:gridCol w="2194560"/>
                <a:gridCol w="2194560"/>
                <a:gridCol w="2194560"/>
                <a:gridCol w="2194560"/>
              </a:tblGrid>
              <a:tr h="371025">
                <a:tc>
                  <a:txBody>
                    <a:bodyPr/>
                    <a:lstStyle/>
                    <a:p>
                      <a:pPr algn="ctr"/>
                      <a:r>
                        <a:rPr lang="en-US" sz="1600" b="1" smtClean="0">
                          <a:latin typeface="+mn-lt"/>
                          <a:ea typeface="Helvetica" charset="0"/>
                          <a:cs typeface="Helvetica" charset="0"/>
                        </a:rPr>
                        <a:t>Background</a:t>
                      </a:r>
                      <a:endParaRPr lang="en-US" sz="1600" b="1">
                        <a:latin typeface="+mn-lt"/>
                        <a:ea typeface="Helvetica" charset="0"/>
                        <a:cs typeface="Helvetica"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algn="ctr"/>
                      <a:r>
                        <a:rPr lang="en-US" sz="1600" b="1" smtClean="0">
                          <a:latin typeface="+mn-lt"/>
                          <a:ea typeface="Helvetica" charset="0"/>
                          <a:cs typeface="Helvetica" charset="0"/>
                        </a:rPr>
                        <a:t>Methods</a:t>
                      </a:r>
                      <a:endParaRPr lang="en-US" sz="1600" b="1">
                        <a:latin typeface="+mn-lt"/>
                        <a:ea typeface="Helvetica" charset="0"/>
                        <a:cs typeface="Helvetica"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algn="ctr"/>
                      <a:r>
                        <a:rPr lang="en-US" sz="1600" b="1" smtClean="0">
                          <a:latin typeface="+mn-lt"/>
                          <a:ea typeface="Helvetica" charset="0"/>
                          <a:cs typeface="Helvetica" charset="0"/>
                        </a:rPr>
                        <a:t>Temporal</a:t>
                      </a:r>
                      <a:endParaRPr lang="en-US" sz="1600" b="1">
                        <a:latin typeface="+mn-lt"/>
                        <a:ea typeface="Helvetica" charset="0"/>
                        <a:cs typeface="Helvetica"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algn="ctr"/>
                      <a:r>
                        <a:rPr lang="en-US" sz="1600" b="1" smtClean="0">
                          <a:latin typeface="+mn-lt"/>
                          <a:ea typeface="Helvetica" charset="0"/>
                          <a:cs typeface="Helvetica" charset="0"/>
                        </a:rPr>
                        <a:t>Contemporaneous</a:t>
                      </a:r>
                      <a:endParaRPr lang="en-US" sz="1600" b="1">
                        <a:latin typeface="+mn-lt"/>
                        <a:ea typeface="Helvetica" charset="0"/>
                        <a:cs typeface="Helvetica"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algn="ctr"/>
                      <a:r>
                        <a:rPr lang="en-US" sz="1600" b="1" smtClean="0">
                          <a:latin typeface="+mn-lt"/>
                          <a:ea typeface="Helvetica" charset="0"/>
                          <a:cs typeface="Helvetica" charset="0"/>
                        </a:rPr>
                        <a:t>Conclusions</a:t>
                      </a:r>
                      <a:endParaRPr lang="en-US" sz="1600" b="1">
                        <a:latin typeface="+mn-lt"/>
                        <a:ea typeface="Helvetica" charset="0"/>
                        <a:cs typeface="Helvetica"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3051FF"/>
                    </a:solidFill>
                  </a:tcPr>
                </a:tc>
              </a:tr>
            </a:tbl>
          </a:graphicData>
        </a:graphic>
      </p:graphicFrame>
    </p:spTree>
    <p:extLst>
      <p:ext uri="{BB962C8B-B14F-4D97-AF65-F5344CB8AC3E}">
        <p14:creationId xmlns:p14="http://schemas.microsoft.com/office/powerpoint/2010/main" val="85451663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60877" y="1918742"/>
            <a:ext cx="2242482" cy="4351338"/>
          </a:xfrm>
          <a:ln w="38100">
            <a:solidFill>
              <a:schemeClr val="tx1"/>
            </a:solidFill>
          </a:ln>
        </p:spPr>
        <p:txBody>
          <a:bodyPr>
            <a:normAutofit/>
          </a:bodyPr>
          <a:lstStyle/>
          <a:p>
            <a:pPr marL="0" indent="0">
              <a:buNone/>
            </a:pPr>
            <a:endParaRPr lang="en-US" sz="400" b="1" dirty="0" smtClean="0">
              <a:solidFill>
                <a:srgbClr val="C00000"/>
              </a:solidFill>
              <a:ea typeface="Helvetica" charset="0"/>
              <a:cs typeface="Helvetica" charset="0"/>
            </a:endParaRPr>
          </a:p>
          <a:p>
            <a:pPr marL="0" indent="0">
              <a:buNone/>
            </a:pPr>
            <a:r>
              <a:rPr lang="en-US" sz="2600" b="1" dirty="0" smtClean="0">
                <a:solidFill>
                  <a:srgbClr val="C00000"/>
                </a:solidFill>
                <a:ea typeface="Helvetica" charset="0"/>
                <a:cs typeface="Helvetica" charset="0"/>
              </a:rPr>
              <a:t>R Packages:</a:t>
            </a:r>
          </a:p>
          <a:p>
            <a:pPr marL="0" indent="0">
              <a:buNone/>
            </a:pPr>
            <a:r>
              <a:rPr lang="en-US" dirty="0" smtClean="0">
                <a:ea typeface="Helvetica" charset="0"/>
                <a:cs typeface="Helvetica" charset="0"/>
              </a:rPr>
              <a:t>qgraph</a:t>
            </a:r>
            <a:endParaRPr lang="en-US" dirty="0" smtClean="0">
              <a:ea typeface="Helvetica" charset="0"/>
              <a:cs typeface="Helvetica" charset="0"/>
            </a:endParaRPr>
          </a:p>
          <a:p>
            <a:pPr marL="0" indent="0">
              <a:buNone/>
            </a:pPr>
            <a:r>
              <a:rPr lang="en-US" dirty="0" smtClean="0">
                <a:ea typeface="Helvetica" charset="0"/>
                <a:cs typeface="Helvetica" charset="0"/>
              </a:rPr>
              <a:t>igraph</a:t>
            </a:r>
            <a:endParaRPr lang="en-US" dirty="0" smtClean="0">
              <a:ea typeface="Helvetica" charset="0"/>
              <a:cs typeface="Helvetica" charset="0"/>
            </a:endParaRPr>
          </a:p>
          <a:p>
            <a:pPr marL="0" indent="0">
              <a:buNone/>
            </a:pPr>
            <a:r>
              <a:rPr lang="en-US" dirty="0" smtClean="0">
                <a:ea typeface="Helvetica" charset="0"/>
                <a:cs typeface="Helvetica" charset="0"/>
              </a:rPr>
              <a:t>mlVAR</a:t>
            </a:r>
            <a:endParaRPr lang="en-US" dirty="0" smtClean="0">
              <a:ea typeface="Helvetica" charset="0"/>
              <a:cs typeface="Helvetica" charset="0"/>
            </a:endParaRPr>
          </a:p>
          <a:p>
            <a:pPr marL="0" indent="0">
              <a:buNone/>
            </a:pPr>
            <a:r>
              <a:rPr lang="en-US" dirty="0" smtClean="0">
                <a:ea typeface="Helvetica" charset="0"/>
                <a:cs typeface="Helvetica" charset="0"/>
              </a:rPr>
              <a:t>graphicalVAR</a:t>
            </a:r>
            <a:endParaRPr lang="en-US" dirty="0" smtClean="0">
              <a:ea typeface="Helvetica" charset="0"/>
              <a:cs typeface="Helvetica" charset="0"/>
            </a:endParaRPr>
          </a:p>
          <a:p>
            <a:pPr marL="0" indent="0">
              <a:buNone/>
            </a:pPr>
            <a:r>
              <a:rPr lang="en-US" dirty="0" smtClean="0">
                <a:ea typeface="Helvetica" charset="0"/>
                <a:cs typeface="Helvetica" charset="0"/>
              </a:rPr>
              <a:t>dplyr</a:t>
            </a:r>
            <a:endParaRPr lang="en-US" dirty="0" smtClean="0">
              <a:ea typeface="Helvetica" charset="0"/>
              <a:cs typeface="Helvetica" charset="0"/>
            </a:endParaRPr>
          </a:p>
          <a:p>
            <a:pPr marL="0" indent="0">
              <a:buNone/>
            </a:pPr>
            <a:r>
              <a:rPr lang="en-US" dirty="0" smtClean="0">
                <a:ea typeface="Helvetica" charset="0"/>
                <a:cs typeface="Helvetica" charset="0"/>
              </a:rPr>
              <a:t>tidyr</a:t>
            </a:r>
            <a:endParaRPr lang="en-US" dirty="0" smtClean="0">
              <a:ea typeface="Helvetica" charset="0"/>
              <a:cs typeface="Helvetica" charset="0"/>
            </a:endParaRPr>
          </a:p>
          <a:p>
            <a:pPr marL="0" indent="0">
              <a:buNone/>
            </a:pPr>
            <a:r>
              <a:rPr lang="en-US" dirty="0" smtClean="0">
                <a:ea typeface="Helvetica" charset="0"/>
                <a:cs typeface="Helvetica" charset="0"/>
              </a:rPr>
              <a:t>purrr</a:t>
            </a:r>
            <a:r>
              <a:rPr lang="en-US" dirty="0" smtClean="0">
                <a:ea typeface="Helvetica" charset="0"/>
                <a:cs typeface="Helvetica" charset="0"/>
              </a:rPr>
              <a:t> </a:t>
            </a:r>
            <a:r>
              <a:rPr lang="en-US" sz="1400" dirty="0" smtClean="0">
                <a:ea typeface="Helvetica" charset="0"/>
                <a:cs typeface="Helvetica" charset="0"/>
              </a:rPr>
              <a:t>(for many, many idiographic models)</a:t>
            </a:r>
          </a:p>
        </p:txBody>
      </p:sp>
      <p:sp>
        <p:nvSpPr>
          <p:cNvPr id="6" name="Content Placeholder 2"/>
          <p:cNvSpPr txBox="1">
            <a:spLocks/>
          </p:cNvSpPr>
          <p:nvPr/>
        </p:nvSpPr>
        <p:spPr>
          <a:xfrm>
            <a:off x="2668251" y="989351"/>
            <a:ext cx="8199618" cy="5430499"/>
          </a:xfrm>
          <a:prstGeom prst="rect">
            <a:avLst/>
          </a:prstGeom>
        </p:spPr>
        <p:txBody>
          <a:bodyPr vert="horz" lIns="91440" tIns="45720" rIns="91440" bIns="45720" rtlCol="0">
            <a:noAutofit/>
          </a:bodyPr>
          <a:lstStyle>
            <a:lvl1pPr marL="205740" indent="-205740" algn="l" defTabSz="822960" rtl="0" eaLnBrk="1" latinLnBrk="0" hangingPunct="1">
              <a:lnSpc>
                <a:spcPct val="90000"/>
              </a:lnSpc>
              <a:spcBef>
                <a:spcPts val="900"/>
              </a:spcBef>
              <a:buFont typeface="Arial" panose="020B0604020202020204" pitchFamily="34" charset="0"/>
              <a:buChar char="•"/>
              <a:defRPr sz="2520" kern="1200">
                <a:solidFill>
                  <a:schemeClr val="tx1"/>
                </a:solidFill>
                <a:latin typeface="+mn-lt"/>
                <a:ea typeface="+mn-ea"/>
                <a:cs typeface="+mn-cs"/>
              </a:defRPr>
            </a:lvl1pPr>
            <a:lvl2pPr marL="617220" indent="-205740" algn="l" defTabSz="822960" rtl="0" eaLnBrk="1" latinLnBrk="0" hangingPunct="1">
              <a:lnSpc>
                <a:spcPct val="90000"/>
              </a:lnSpc>
              <a:spcBef>
                <a:spcPts val="450"/>
              </a:spcBef>
              <a:buFont typeface="Arial" panose="020B0604020202020204" pitchFamily="34" charset="0"/>
              <a:buChar char="•"/>
              <a:defRPr sz="2160" kern="1200">
                <a:solidFill>
                  <a:schemeClr val="tx1"/>
                </a:solidFill>
                <a:latin typeface="+mn-lt"/>
                <a:ea typeface="+mn-ea"/>
                <a:cs typeface="+mn-cs"/>
              </a:defRPr>
            </a:lvl2pPr>
            <a:lvl3pPr marL="1028700" indent="-205740" algn="l" defTabSz="822960" rtl="0" eaLnBrk="1" latinLnBrk="0" hangingPunct="1">
              <a:lnSpc>
                <a:spcPct val="90000"/>
              </a:lnSpc>
              <a:spcBef>
                <a:spcPts val="450"/>
              </a:spcBef>
              <a:buFont typeface="Arial" panose="020B0604020202020204" pitchFamily="34" charset="0"/>
              <a:buChar char="•"/>
              <a:defRPr sz="1800" kern="1200">
                <a:solidFill>
                  <a:schemeClr val="tx1"/>
                </a:solidFill>
                <a:latin typeface="+mn-lt"/>
                <a:ea typeface="+mn-ea"/>
                <a:cs typeface="+mn-cs"/>
              </a:defRPr>
            </a:lvl3pPr>
            <a:lvl4pPr marL="144018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4pPr>
            <a:lvl5pPr marL="185166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5pPr>
            <a:lvl6pPr marL="226314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6pPr>
            <a:lvl7pPr marL="267462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7pPr>
            <a:lvl8pPr marL="308610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8pPr>
            <a:lvl9pPr marL="349758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9pPr>
          </a:lstStyle>
          <a:p>
            <a:pPr marL="461963" indent="-461963" algn="ctr">
              <a:buNone/>
            </a:pPr>
            <a:r>
              <a:rPr lang="en-US" sz="2600" b="1" dirty="0" smtClean="0">
                <a:solidFill>
                  <a:srgbClr val="C00000"/>
                </a:solidFill>
                <a:ea typeface="Helvetica" charset="0"/>
                <a:cs typeface="Helvetica" charset="0"/>
              </a:rPr>
              <a:t>Selected</a:t>
            </a:r>
            <a:r>
              <a:rPr lang="en-US" sz="3600" b="1" dirty="0" smtClean="0">
                <a:solidFill>
                  <a:srgbClr val="C00000"/>
                </a:solidFill>
                <a:ea typeface="Helvetica" charset="0"/>
                <a:cs typeface="Helvetica" charset="0"/>
              </a:rPr>
              <a:t> </a:t>
            </a:r>
            <a:r>
              <a:rPr lang="en-US" sz="2600" b="1" dirty="0" smtClean="0">
                <a:solidFill>
                  <a:srgbClr val="C00000"/>
                </a:solidFill>
                <a:ea typeface="Helvetica" charset="0"/>
                <a:cs typeface="Helvetica" charset="0"/>
              </a:rPr>
              <a:t>References</a:t>
            </a:r>
            <a:r>
              <a:rPr lang="en-US" sz="3600" b="1" dirty="0" smtClean="0">
                <a:solidFill>
                  <a:srgbClr val="C00000"/>
                </a:solidFill>
                <a:ea typeface="Helvetica" charset="0"/>
                <a:cs typeface="Helvetica" charset="0"/>
              </a:rPr>
              <a:t> </a:t>
            </a:r>
          </a:p>
          <a:p>
            <a:pPr marL="461963" indent="-461963">
              <a:buNone/>
            </a:pPr>
            <a:r>
              <a:rPr lang="en-US" sz="1600" dirty="0" smtClean="0">
                <a:ea typeface="Helvetica" charset="0"/>
                <a:cs typeface="Helvetica" charset="0"/>
              </a:rPr>
              <a:t>Bringmann</a:t>
            </a:r>
            <a:r>
              <a:rPr lang="en-US" sz="1600" dirty="0">
                <a:ea typeface="Helvetica" charset="0"/>
                <a:cs typeface="Helvetica" charset="0"/>
              </a:rPr>
              <a:t>, L. F., </a:t>
            </a:r>
            <a:r>
              <a:rPr lang="en-US" sz="1600" dirty="0">
                <a:ea typeface="Helvetica" charset="0"/>
                <a:cs typeface="Helvetica" charset="0"/>
              </a:rPr>
              <a:t>Pe</a:t>
            </a:r>
            <a:r>
              <a:rPr lang="en-US" sz="1600" dirty="0">
                <a:ea typeface="Helvetica" charset="0"/>
                <a:cs typeface="Helvetica" charset="0"/>
              </a:rPr>
              <a:t>, M. L., </a:t>
            </a:r>
            <a:r>
              <a:rPr lang="en-US" sz="1600" dirty="0" err="1">
                <a:ea typeface="Helvetica" charset="0"/>
                <a:cs typeface="Helvetica" charset="0"/>
              </a:rPr>
              <a:t>Vissers</a:t>
            </a:r>
            <a:r>
              <a:rPr lang="en-US" sz="1600" dirty="0">
                <a:ea typeface="Helvetica" charset="0"/>
                <a:cs typeface="Helvetica" charset="0"/>
              </a:rPr>
              <a:t>, N., </a:t>
            </a:r>
            <a:r>
              <a:rPr lang="en-US" sz="1600" dirty="0" err="1">
                <a:ea typeface="Helvetica" charset="0"/>
                <a:cs typeface="Helvetica" charset="0"/>
              </a:rPr>
              <a:t>Ceulemans</a:t>
            </a:r>
            <a:r>
              <a:rPr lang="en-US" sz="1600" dirty="0">
                <a:ea typeface="Helvetica" charset="0"/>
                <a:cs typeface="Helvetica" charset="0"/>
              </a:rPr>
              <a:t>, E., </a:t>
            </a:r>
            <a:r>
              <a:rPr lang="en-US" sz="1600" dirty="0" err="1">
                <a:ea typeface="Helvetica" charset="0"/>
                <a:cs typeface="Helvetica" charset="0"/>
              </a:rPr>
              <a:t>Borsboom</a:t>
            </a:r>
            <a:r>
              <a:rPr lang="en-US" sz="1600" dirty="0">
                <a:ea typeface="Helvetica" charset="0"/>
                <a:cs typeface="Helvetica" charset="0"/>
              </a:rPr>
              <a:t>, D., </a:t>
            </a:r>
            <a:r>
              <a:rPr lang="en-US" sz="1600" dirty="0" err="1">
                <a:ea typeface="Helvetica" charset="0"/>
                <a:cs typeface="Helvetica" charset="0"/>
              </a:rPr>
              <a:t>Vanpaemel</a:t>
            </a:r>
            <a:r>
              <a:rPr lang="en-US" sz="1600" dirty="0">
                <a:ea typeface="Helvetica" charset="0"/>
                <a:cs typeface="Helvetica" charset="0"/>
              </a:rPr>
              <a:t>, W., ... &amp; </a:t>
            </a:r>
            <a:r>
              <a:rPr lang="en-US" sz="1600" dirty="0" err="1">
                <a:ea typeface="Helvetica" charset="0"/>
                <a:cs typeface="Helvetica" charset="0"/>
              </a:rPr>
              <a:t>Kuppens</a:t>
            </a:r>
            <a:r>
              <a:rPr lang="en-US" sz="1600" dirty="0">
                <a:ea typeface="Helvetica" charset="0"/>
                <a:cs typeface="Helvetica" charset="0"/>
              </a:rPr>
              <a:t>, P. (2016). Assessing temporal emotion dynamics using networks. </a:t>
            </a:r>
            <a:r>
              <a:rPr lang="en-US" sz="1600" i="1" dirty="0">
                <a:ea typeface="Helvetica" charset="0"/>
                <a:cs typeface="Helvetica" charset="0"/>
              </a:rPr>
              <a:t>Assessment</a:t>
            </a:r>
            <a:r>
              <a:rPr lang="en-US" sz="1600" dirty="0">
                <a:ea typeface="Helvetica" charset="0"/>
                <a:cs typeface="Helvetica" charset="0"/>
              </a:rPr>
              <a:t>, </a:t>
            </a:r>
            <a:r>
              <a:rPr lang="en-US" sz="1600" i="1" dirty="0">
                <a:ea typeface="Helvetica" charset="0"/>
                <a:cs typeface="Helvetica" charset="0"/>
              </a:rPr>
              <a:t>23</a:t>
            </a:r>
            <a:r>
              <a:rPr lang="en-US" sz="1600" dirty="0">
                <a:ea typeface="Helvetica" charset="0"/>
                <a:cs typeface="Helvetica" charset="0"/>
              </a:rPr>
              <a:t>(4), 425-435.</a:t>
            </a:r>
          </a:p>
          <a:p>
            <a:pPr marL="461963" indent="-461963">
              <a:buNone/>
            </a:pPr>
            <a:r>
              <a:rPr lang="en-US" sz="1600" dirty="0" err="1">
                <a:ea typeface="Helvetica" charset="0"/>
                <a:cs typeface="Helvetica" charset="0"/>
              </a:rPr>
              <a:t>Bringmann</a:t>
            </a:r>
            <a:r>
              <a:rPr lang="en-US" sz="1600" dirty="0">
                <a:ea typeface="Helvetica" charset="0"/>
                <a:cs typeface="Helvetica" charset="0"/>
              </a:rPr>
              <a:t>, L. F., </a:t>
            </a:r>
            <a:r>
              <a:rPr lang="en-US" sz="1600" dirty="0" err="1">
                <a:ea typeface="Helvetica" charset="0"/>
                <a:cs typeface="Helvetica" charset="0"/>
              </a:rPr>
              <a:t>Vissers</a:t>
            </a:r>
            <a:r>
              <a:rPr lang="en-US" sz="1600" dirty="0">
                <a:ea typeface="Helvetica" charset="0"/>
                <a:cs typeface="Helvetica" charset="0"/>
              </a:rPr>
              <a:t>, N., </a:t>
            </a:r>
            <a:r>
              <a:rPr lang="en-US" sz="1600" dirty="0" err="1">
                <a:ea typeface="Helvetica" charset="0"/>
                <a:cs typeface="Helvetica" charset="0"/>
              </a:rPr>
              <a:t>Wichers</a:t>
            </a:r>
            <a:r>
              <a:rPr lang="en-US" sz="1600" dirty="0">
                <a:ea typeface="Helvetica" charset="0"/>
                <a:cs typeface="Helvetica" charset="0"/>
              </a:rPr>
              <a:t>, M., </a:t>
            </a:r>
            <a:r>
              <a:rPr lang="en-US" sz="1600" dirty="0" err="1">
                <a:ea typeface="Helvetica" charset="0"/>
                <a:cs typeface="Helvetica" charset="0"/>
              </a:rPr>
              <a:t>Geschwind</a:t>
            </a:r>
            <a:r>
              <a:rPr lang="en-US" sz="1600" dirty="0">
                <a:ea typeface="Helvetica" charset="0"/>
                <a:cs typeface="Helvetica" charset="0"/>
              </a:rPr>
              <a:t>, N., </a:t>
            </a:r>
            <a:r>
              <a:rPr lang="en-US" sz="1600" dirty="0" err="1">
                <a:ea typeface="Helvetica" charset="0"/>
                <a:cs typeface="Helvetica" charset="0"/>
              </a:rPr>
              <a:t>Kuppens</a:t>
            </a:r>
            <a:r>
              <a:rPr lang="en-US" sz="1600" dirty="0">
                <a:ea typeface="Helvetica" charset="0"/>
                <a:cs typeface="Helvetica" charset="0"/>
              </a:rPr>
              <a:t>, P., </a:t>
            </a:r>
            <a:r>
              <a:rPr lang="en-US" sz="1600" dirty="0" err="1">
                <a:ea typeface="Helvetica" charset="0"/>
                <a:cs typeface="Helvetica" charset="0"/>
              </a:rPr>
              <a:t>Peeters</a:t>
            </a:r>
            <a:r>
              <a:rPr lang="en-US" sz="1600" dirty="0">
                <a:ea typeface="Helvetica" charset="0"/>
                <a:cs typeface="Helvetica" charset="0"/>
              </a:rPr>
              <a:t>, F., ... &amp; </a:t>
            </a:r>
            <a:r>
              <a:rPr lang="en-US" sz="1600" dirty="0" err="1">
                <a:ea typeface="Helvetica" charset="0"/>
                <a:cs typeface="Helvetica" charset="0"/>
              </a:rPr>
              <a:t>Tuerlinckx</a:t>
            </a:r>
            <a:r>
              <a:rPr lang="en-US" sz="1600" dirty="0">
                <a:ea typeface="Helvetica" charset="0"/>
                <a:cs typeface="Helvetica" charset="0"/>
              </a:rPr>
              <a:t>, F. (2013). A network approach to psychopathology: new insights into clinical longitudinal data. </a:t>
            </a:r>
            <a:r>
              <a:rPr lang="en-US" sz="1600" i="1" dirty="0" err="1">
                <a:ea typeface="Helvetica" charset="0"/>
                <a:cs typeface="Helvetica" charset="0"/>
              </a:rPr>
              <a:t>PloS</a:t>
            </a:r>
            <a:r>
              <a:rPr lang="en-US" sz="1600" i="1" dirty="0">
                <a:ea typeface="Helvetica" charset="0"/>
                <a:cs typeface="Helvetica" charset="0"/>
              </a:rPr>
              <a:t> one</a:t>
            </a:r>
            <a:r>
              <a:rPr lang="en-US" sz="1600" dirty="0">
                <a:ea typeface="Helvetica" charset="0"/>
                <a:cs typeface="Helvetica" charset="0"/>
              </a:rPr>
              <a:t>, </a:t>
            </a:r>
            <a:r>
              <a:rPr lang="en-US" sz="1600" i="1" dirty="0">
                <a:ea typeface="Helvetica" charset="0"/>
                <a:cs typeface="Helvetica" charset="0"/>
              </a:rPr>
              <a:t>8</a:t>
            </a:r>
            <a:r>
              <a:rPr lang="en-US" sz="1600" dirty="0">
                <a:ea typeface="Helvetica" charset="0"/>
                <a:cs typeface="Helvetica" charset="0"/>
              </a:rPr>
              <a:t>(4), e60188.</a:t>
            </a:r>
            <a:endParaRPr lang="en-US" sz="1600" b="1" dirty="0">
              <a:ea typeface="Helvetica" charset="0"/>
              <a:cs typeface="Helvetica" charset="0"/>
            </a:endParaRPr>
          </a:p>
          <a:p>
            <a:pPr marL="461963" indent="-461963">
              <a:buNone/>
            </a:pPr>
            <a:r>
              <a:rPr lang="en-US" sz="1600" dirty="0" err="1" smtClean="0">
                <a:ea typeface="Helvetica" charset="0"/>
                <a:cs typeface="Helvetica" charset="0"/>
              </a:rPr>
              <a:t>Costantini</a:t>
            </a:r>
            <a:r>
              <a:rPr lang="en-US" sz="1600" dirty="0">
                <a:ea typeface="Helvetica" charset="0"/>
                <a:cs typeface="Helvetica" charset="0"/>
              </a:rPr>
              <a:t>, G., </a:t>
            </a:r>
            <a:r>
              <a:rPr lang="en-US" sz="1600" dirty="0" err="1">
                <a:ea typeface="Helvetica" charset="0"/>
                <a:cs typeface="Helvetica" charset="0"/>
              </a:rPr>
              <a:t>Epskamp</a:t>
            </a:r>
            <a:r>
              <a:rPr lang="en-US" sz="1600" dirty="0">
                <a:ea typeface="Helvetica" charset="0"/>
                <a:cs typeface="Helvetica" charset="0"/>
              </a:rPr>
              <a:t>, S., </a:t>
            </a:r>
            <a:r>
              <a:rPr lang="en-US" sz="1600" dirty="0" err="1">
                <a:ea typeface="Helvetica" charset="0"/>
                <a:cs typeface="Helvetica" charset="0"/>
              </a:rPr>
              <a:t>Borsboom</a:t>
            </a:r>
            <a:r>
              <a:rPr lang="en-US" sz="1600" dirty="0">
                <a:ea typeface="Helvetica" charset="0"/>
                <a:cs typeface="Helvetica" charset="0"/>
              </a:rPr>
              <a:t>, D., </a:t>
            </a:r>
            <a:r>
              <a:rPr lang="en-US" sz="1600" dirty="0" err="1">
                <a:ea typeface="Helvetica" charset="0"/>
                <a:cs typeface="Helvetica" charset="0"/>
              </a:rPr>
              <a:t>Perugini</a:t>
            </a:r>
            <a:r>
              <a:rPr lang="en-US" sz="1600" dirty="0">
                <a:ea typeface="Helvetica" charset="0"/>
                <a:cs typeface="Helvetica" charset="0"/>
              </a:rPr>
              <a:t>, M., </a:t>
            </a:r>
            <a:r>
              <a:rPr lang="en-US" sz="1600" dirty="0" err="1">
                <a:ea typeface="Helvetica" charset="0"/>
                <a:cs typeface="Helvetica" charset="0"/>
              </a:rPr>
              <a:t>Mõttus</a:t>
            </a:r>
            <a:r>
              <a:rPr lang="en-US" sz="1600" dirty="0">
                <a:ea typeface="Helvetica" charset="0"/>
                <a:cs typeface="Helvetica" charset="0"/>
              </a:rPr>
              <a:t>, R., </a:t>
            </a:r>
            <a:r>
              <a:rPr lang="en-US" sz="1600" dirty="0" err="1">
                <a:ea typeface="Helvetica" charset="0"/>
                <a:cs typeface="Helvetica" charset="0"/>
              </a:rPr>
              <a:t>Waldorp</a:t>
            </a:r>
            <a:r>
              <a:rPr lang="en-US" sz="1600" dirty="0">
                <a:ea typeface="Helvetica" charset="0"/>
                <a:cs typeface="Helvetica" charset="0"/>
              </a:rPr>
              <a:t>, L. J., &amp; Cramer, A. O. (2015). State of the </a:t>
            </a:r>
            <a:r>
              <a:rPr lang="en-US" sz="1600" dirty="0" err="1">
                <a:ea typeface="Helvetica" charset="0"/>
                <a:cs typeface="Helvetica" charset="0"/>
              </a:rPr>
              <a:t>aRt</a:t>
            </a:r>
            <a:r>
              <a:rPr lang="en-US" sz="1600" dirty="0">
                <a:ea typeface="Helvetica" charset="0"/>
                <a:cs typeface="Helvetica" charset="0"/>
              </a:rPr>
              <a:t> personality research: A tutorial on network analysis of personality data in R. </a:t>
            </a:r>
            <a:r>
              <a:rPr lang="en-US" sz="1600" i="1" dirty="0">
                <a:ea typeface="Helvetica" charset="0"/>
                <a:cs typeface="Helvetica" charset="0"/>
              </a:rPr>
              <a:t>Journal of Research in Personality</a:t>
            </a:r>
            <a:r>
              <a:rPr lang="en-US" sz="1600" dirty="0">
                <a:ea typeface="Helvetica" charset="0"/>
                <a:cs typeface="Helvetica" charset="0"/>
              </a:rPr>
              <a:t>, </a:t>
            </a:r>
            <a:r>
              <a:rPr lang="en-US" sz="1600" i="1" dirty="0">
                <a:ea typeface="Helvetica" charset="0"/>
                <a:cs typeface="Helvetica" charset="0"/>
              </a:rPr>
              <a:t>54</a:t>
            </a:r>
            <a:r>
              <a:rPr lang="en-US" sz="1600" dirty="0">
                <a:ea typeface="Helvetica" charset="0"/>
                <a:cs typeface="Helvetica" charset="0"/>
              </a:rPr>
              <a:t>, 13-29</a:t>
            </a:r>
            <a:r>
              <a:rPr lang="en-US" sz="1600" dirty="0" smtClean="0">
                <a:ea typeface="Helvetica" charset="0"/>
                <a:cs typeface="Helvetica" charset="0"/>
              </a:rPr>
              <a:t>.</a:t>
            </a:r>
          </a:p>
          <a:p>
            <a:pPr marL="461963" indent="-461963">
              <a:buNone/>
            </a:pPr>
            <a:r>
              <a:rPr lang="en-US" sz="1600" dirty="0" err="1">
                <a:ea typeface="Helvetica" charset="0"/>
                <a:cs typeface="Helvetica" charset="0"/>
              </a:rPr>
              <a:t>Costantini</a:t>
            </a:r>
            <a:r>
              <a:rPr lang="en-US" sz="1600" dirty="0">
                <a:ea typeface="Helvetica" charset="0"/>
                <a:cs typeface="Helvetica" charset="0"/>
              </a:rPr>
              <a:t>, G., &amp; </a:t>
            </a:r>
            <a:r>
              <a:rPr lang="en-US" sz="1600" dirty="0" err="1">
                <a:ea typeface="Helvetica" charset="0"/>
                <a:cs typeface="Helvetica" charset="0"/>
              </a:rPr>
              <a:t>Perugini</a:t>
            </a:r>
            <a:r>
              <a:rPr lang="en-US" sz="1600" dirty="0">
                <a:ea typeface="Helvetica" charset="0"/>
                <a:cs typeface="Helvetica" charset="0"/>
              </a:rPr>
              <a:t>, M. (2016). The network of conscientiousness. </a:t>
            </a:r>
            <a:r>
              <a:rPr lang="en-US" sz="1600" i="1" dirty="0">
                <a:ea typeface="Helvetica" charset="0"/>
                <a:cs typeface="Helvetica" charset="0"/>
              </a:rPr>
              <a:t>Journal of Research in Personality</a:t>
            </a:r>
            <a:r>
              <a:rPr lang="en-US" sz="1600" dirty="0">
                <a:ea typeface="Helvetica" charset="0"/>
                <a:cs typeface="Helvetica" charset="0"/>
              </a:rPr>
              <a:t>, </a:t>
            </a:r>
            <a:r>
              <a:rPr lang="en-US" sz="1600" i="1" dirty="0">
                <a:ea typeface="Helvetica" charset="0"/>
                <a:cs typeface="Helvetica" charset="0"/>
              </a:rPr>
              <a:t>65</a:t>
            </a:r>
            <a:r>
              <a:rPr lang="en-US" sz="1600" dirty="0">
                <a:ea typeface="Helvetica" charset="0"/>
                <a:cs typeface="Helvetica" charset="0"/>
              </a:rPr>
              <a:t>, 68-88.</a:t>
            </a:r>
            <a:endParaRPr lang="en-US" sz="1600" dirty="0" smtClean="0">
              <a:ea typeface="Helvetica" charset="0"/>
              <a:cs typeface="Helvetica" charset="0"/>
            </a:endParaRPr>
          </a:p>
          <a:p>
            <a:pPr marL="461963" indent="-461963">
              <a:buNone/>
            </a:pPr>
            <a:r>
              <a:rPr lang="en-US" sz="1600" dirty="0" err="1">
                <a:ea typeface="Helvetica" charset="0"/>
                <a:cs typeface="Helvetica" charset="0"/>
              </a:rPr>
              <a:t>Epskamp</a:t>
            </a:r>
            <a:r>
              <a:rPr lang="en-US" sz="1600" dirty="0">
                <a:ea typeface="Helvetica" charset="0"/>
                <a:cs typeface="Helvetica" charset="0"/>
              </a:rPr>
              <a:t>, S., &amp; Fried, E. I. (2016). A Primer on estimating regularized psychological networks. </a:t>
            </a:r>
            <a:r>
              <a:rPr lang="en-US" sz="1600" i="1" dirty="0" err="1">
                <a:ea typeface="Helvetica" charset="0"/>
                <a:cs typeface="Helvetica" charset="0"/>
              </a:rPr>
              <a:t>arXiv</a:t>
            </a:r>
            <a:r>
              <a:rPr lang="en-US" sz="1600" i="1" dirty="0">
                <a:ea typeface="Helvetica" charset="0"/>
                <a:cs typeface="Helvetica" charset="0"/>
              </a:rPr>
              <a:t> preprint arXiv:1607.01367</a:t>
            </a:r>
            <a:r>
              <a:rPr lang="en-US" sz="1600" dirty="0">
                <a:ea typeface="Helvetica" charset="0"/>
                <a:cs typeface="Helvetica" charset="0"/>
              </a:rPr>
              <a:t>.</a:t>
            </a:r>
            <a:endParaRPr lang="en-US" sz="1600" dirty="0" smtClean="0">
              <a:ea typeface="Helvetica" charset="0"/>
              <a:cs typeface="Helvetica" charset="0"/>
            </a:endParaRPr>
          </a:p>
          <a:p>
            <a:pPr marL="461963" indent="-461963">
              <a:buNone/>
            </a:pPr>
            <a:r>
              <a:rPr lang="en-US" sz="1600" dirty="0" err="1" smtClean="0">
                <a:ea typeface="Helvetica" charset="0"/>
                <a:cs typeface="Helvetica" charset="0"/>
              </a:rPr>
              <a:t>Epskamp</a:t>
            </a:r>
            <a:r>
              <a:rPr lang="en-US" sz="1600" dirty="0">
                <a:ea typeface="Helvetica" charset="0"/>
                <a:cs typeface="Helvetica" charset="0"/>
              </a:rPr>
              <a:t>, S., </a:t>
            </a:r>
            <a:r>
              <a:rPr lang="en-US" sz="1600" dirty="0" err="1">
                <a:ea typeface="Helvetica" charset="0"/>
                <a:cs typeface="Helvetica" charset="0"/>
              </a:rPr>
              <a:t>Waldorp</a:t>
            </a:r>
            <a:r>
              <a:rPr lang="en-US" sz="1600" dirty="0">
                <a:ea typeface="Helvetica" charset="0"/>
                <a:cs typeface="Helvetica" charset="0"/>
              </a:rPr>
              <a:t>, L. J., </a:t>
            </a:r>
            <a:r>
              <a:rPr lang="en-US" sz="1600" dirty="0" err="1">
                <a:ea typeface="Helvetica" charset="0"/>
                <a:cs typeface="Helvetica" charset="0"/>
              </a:rPr>
              <a:t>Mõttus</a:t>
            </a:r>
            <a:r>
              <a:rPr lang="en-US" sz="1600" dirty="0">
                <a:ea typeface="Helvetica" charset="0"/>
                <a:cs typeface="Helvetica" charset="0"/>
              </a:rPr>
              <a:t>, R., &amp; </a:t>
            </a:r>
            <a:r>
              <a:rPr lang="en-US" sz="1600" dirty="0" err="1">
                <a:ea typeface="Helvetica" charset="0"/>
                <a:cs typeface="Helvetica" charset="0"/>
              </a:rPr>
              <a:t>Borsboom</a:t>
            </a:r>
            <a:r>
              <a:rPr lang="en-US" sz="1600" dirty="0">
                <a:ea typeface="Helvetica" charset="0"/>
                <a:cs typeface="Helvetica" charset="0"/>
              </a:rPr>
              <a:t>, D. (2016). Discovering Psychological Dynamics: The Gaussian Graphical Model in Cross-sectional and Time-series Data. </a:t>
            </a:r>
            <a:r>
              <a:rPr lang="en-US" sz="1600" i="1" dirty="0" err="1">
                <a:ea typeface="Helvetica" charset="0"/>
                <a:cs typeface="Helvetica" charset="0"/>
              </a:rPr>
              <a:t>arXiv</a:t>
            </a:r>
            <a:r>
              <a:rPr lang="en-US" sz="1600" i="1" dirty="0">
                <a:ea typeface="Helvetica" charset="0"/>
                <a:cs typeface="Helvetica" charset="0"/>
              </a:rPr>
              <a:t> preprint arXiv:1609.04156</a:t>
            </a:r>
            <a:r>
              <a:rPr lang="en-US" sz="1600" dirty="0" smtClean="0">
                <a:ea typeface="Helvetica" charset="0"/>
                <a:cs typeface="Helvetica" charset="0"/>
              </a:rPr>
              <a:t>.</a:t>
            </a:r>
          </a:p>
          <a:p>
            <a:pPr marL="461963" indent="-461963">
              <a:buNone/>
            </a:pPr>
            <a:r>
              <a:rPr lang="en-US" sz="1600" dirty="0" err="1">
                <a:ea typeface="Helvetica" charset="0"/>
                <a:cs typeface="Helvetica" charset="0"/>
              </a:rPr>
              <a:t>Schmittmann</a:t>
            </a:r>
            <a:r>
              <a:rPr lang="en-US" sz="1600" dirty="0">
                <a:ea typeface="Helvetica" charset="0"/>
                <a:cs typeface="Helvetica" charset="0"/>
              </a:rPr>
              <a:t>, V. D., Cramer, A. O., </a:t>
            </a:r>
            <a:r>
              <a:rPr lang="en-US" sz="1600" dirty="0" err="1">
                <a:ea typeface="Helvetica" charset="0"/>
                <a:cs typeface="Helvetica" charset="0"/>
              </a:rPr>
              <a:t>Waldorp</a:t>
            </a:r>
            <a:r>
              <a:rPr lang="en-US" sz="1600" dirty="0">
                <a:ea typeface="Helvetica" charset="0"/>
                <a:cs typeface="Helvetica" charset="0"/>
              </a:rPr>
              <a:t>, L. J., </a:t>
            </a:r>
            <a:r>
              <a:rPr lang="en-US" sz="1600" dirty="0" err="1">
                <a:ea typeface="Helvetica" charset="0"/>
                <a:cs typeface="Helvetica" charset="0"/>
              </a:rPr>
              <a:t>Epskamp</a:t>
            </a:r>
            <a:r>
              <a:rPr lang="en-US" sz="1600" dirty="0">
                <a:ea typeface="Helvetica" charset="0"/>
                <a:cs typeface="Helvetica" charset="0"/>
              </a:rPr>
              <a:t>, S., </a:t>
            </a:r>
            <a:r>
              <a:rPr lang="en-US" sz="1600" dirty="0" err="1">
                <a:ea typeface="Helvetica" charset="0"/>
                <a:cs typeface="Helvetica" charset="0"/>
              </a:rPr>
              <a:t>Kievit</a:t>
            </a:r>
            <a:r>
              <a:rPr lang="en-US" sz="1600" dirty="0">
                <a:ea typeface="Helvetica" charset="0"/>
                <a:cs typeface="Helvetica" charset="0"/>
              </a:rPr>
              <a:t>, R. A., &amp; </a:t>
            </a:r>
            <a:r>
              <a:rPr lang="en-US" sz="1600" dirty="0" err="1">
                <a:ea typeface="Helvetica" charset="0"/>
                <a:cs typeface="Helvetica" charset="0"/>
              </a:rPr>
              <a:t>Borsboom</a:t>
            </a:r>
            <a:r>
              <a:rPr lang="en-US" sz="1600" dirty="0">
                <a:ea typeface="Helvetica" charset="0"/>
                <a:cs typeface="Helvetica" charset="0"/>
              </a:rPr>
              <a:t>, D. (2013). Deconstructing the construct: A network perspective on psychological phenomena. </a:t>
            </a:r>
            <a:r>
              <a:rPr lang="en-US" sz="1600" i="1" dirty="0">
                <a:ea typeface="Helvetica" charset="0"/>
                <a:cs typeface="Helvetica" charset="0"/>
              </a:rPr>
              <a:t>New ideas in psychology</a:t>
            </a:r>
            <a:r>
              <a:rPr lang="en-US" sz="1600" dirty="0">
                <a:ea typeface="Helvetica" charset="0"/>
                <a:cs typeface="Helvetica" charset="0"/>
              </a:rPr>
              <a:t>, </a:t>
            </a:r>
            <a:r>
              <a:rPr lang="en-US" sz="1600" i="1" dirty="0">
                <a:ea typeface="Helvetica" charset="0"/>
                <a:cs typeface="Helvetica" charset="0"/>
              </a:rPr>
              <a:t>31</a:t>
            </a:r>
            <a:r>
              <a:rPr lang="en-US" sz="1600" dirty="0">
                <a:ea typeface="Helvetica" charset="0"/>
                <a:cs typeface="Helvetica" charset="0"/>
              </a:rPr>
              <a:t>(1), 43-53</a:t>
            </a:r>
            <a:r>
              <a:rPr lang="en-US" sz="1600" dirty="0" smtClean="0">
                <a:ea typeface="Helvetica" charset="0"/>
                <a:cs typeface="Helvetica" charset="0"/>
              </a:rPr>
              <a:t>.</a:t>
            </a:r>
          </a:p>
        </p:txBody>
      </p:sp>
      <p:graphicFrame>
        <p:nvGraphicFramePr>
          <p:cNvPr id="8" name="Table 7"/>
          <p:cNvGraphicFramePr>
            <a:graphicFrameLocks noGrp="1"/>
          </p:cNvGraphicFramePr>
          <p:nvPr>
            <p:extLst>
              <p:ext uri="{D42A27DB-BD31-4B8C-83A1-F6EECF244321}">
                <p14:modId xmlns:p14="http://schemas.microsoft.com/office/powerpoint/2010/main" val="859320320"/>
              </p:ext>
            </p:extLst>
          </p:nvPr>
        </p:nvGraphicFramePr>
        <p:xfrm>
          <a:off x="0" y="-8097"/>
          <a:ext cx="10972800" cy="371025"/>
        </p:xfrm>
        <a:graphic>
          <a:graphicData uri="http://schemas.openxmlformats.org/drawingml/2006/table">
            <a:tbl>
              <a:tblPr firstRow="1" bandRow="1">
                <a:tableStyleId>{5C22544A-7EE6-4342-B048-85BDC9FD1C3A}</a:tableStyleId>
              </a:tblPr>
              <a:tblGrid>
                <a:gridCol w="2194560"/>
                <a:gridCol w="2194560"/>
                <a:gridCol w="2194560"/>
                <a:gridCol w="2194560"/>
                <a:gridCol w="2194560"/>
              </a:tblGrid>
              <a:tr h="371025">
                <a:tc>
                  <a:txBody>
                    <a:bodyPr/>
                    <a:lstStyle/>
                    <a:p>
                      <a:pPr algn="ctr"/>
                      <a:r>
                        <a:rPr lang="en-US" sz="1600" b="1" smtClean="0">
                          <a:latin typeface="+mn-lt"/>
                          <a:ea typeface="Helvetica" charset="0"/>
                          <a:cs typeface="Helvetica" charset="0"/>
                        </a:rPr>
                        <a:t>Background</a:t>
                      </a:r>
                      <a:endParaRPr lang="en-US" sz="1600" b="1">
                        <a:latin typeface="+mn-lt"/>
                        <a:ea typeface="Helvetica" charset="0"/>
                        <a:cs typeface="Helvetica"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algn="ctr"/>
                      <a:r>
                        <a:rPr lang="en-US" sz="1600" b="1" smtClean="0">
                          <a:latin typeface="+mn-lt"/>
                          <a:ea typeface="Helvetica" charset="0"/>
                          <a:cs typeface="Helvetica" charset="0"/>
                        </a:rPr>
                        <a:t>Methods</a:t>
                      </a:r>
                      <a:endParaRPr lang="en-US" sz="1600" b="1">
                        <a:latin typeface="+mn-lt"/>
                        <a:ea typeface="Helvetica" charset="0"/>
                        <a:cs typeface="Helvetica"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algn="ctr"/>
                      <a:r>
                        <a:rPr lang="en-US" sz="1600" b="1" smtClean="0">
                          <a:latin typeface="+mn-lt"/>
                          <a:ea typeface="Helvetica" charset="0"/>
                          <a:cs typeface="Helvetica" charset="0"/>
                        </a:rPr>
                        <a:t>Temporal</a:t>
                      </a:r>
                      <a:endParaRPr lang="en-US" sz="1600" b="1">
                        <a:latin typeface="+mn-lt"/>
                        <a:ea typeface="Helvetica" charset="0"/>
                        <a:cs typeface="Helvetica"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algn="ctr"/>
                      <a:r>
                        <a:rPr lang="en-US" sz="1600" b="1" smtClean="0">
                          <a:latin typeface="+mn-lt"/>
                          <a:ea typeface="Helvetica" charset="0"/>
                          <a:cs typeface="Helvetica" charset="0"/>
                        </a:rPr>
                        <a:t>Contemporaneous</a:t>
                      </a:r>
                      <a:endParaRPr lang="en-US" sz="1600" b="1">
                        <a:latin typeface="+mn-lt"/>
                        <a:ea typeface="Helvetica" charset="0"/>
                        <a:cs typeface="Helvetica"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algn="ctr"/>
                      <a:r>
                        <a:rPr lang="en-US" sz="1600" b="1" smtClean="0">
                          <a:latin typeface="+mn-lt"/>
                          <a:ea typeface="Helvetica" charset="0"/>
                          <a:cs typeface="Helvetica" charset="0"/>
                        </a:rPr>
                        <a:t>Conclusions</a:t>
                      </a:r>
                      <a:endParaRPr lang="en-US" sz="1600" b="1">
                        <a:latin typeface="+mn-lt"/>
                        <a:ea typeface="Helvetica" charset="0"/>
                        <a:cs typeface="Helvetica"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3051FF"/>
                    </a:solidFill>
                  </a:tcPr>
                </a:tc>
              </a:tr>
            </a:tbl>
          </a:graphicData>
        </a:graphic>
      </p:graphicFrame>
    </p:spTree>
    <p:extLst>
      <p:ext uri="{BB962C8B-B14F-4D97-AF65-F5344CB8AC3E}">
        <p14:creationId xmlns:p14="http://schemas.microsoft.com/office/powerpoint/2010/main" val="93898577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Table 11"/>
          <p:cNvGraphicFramePr>
            <a:graphicFrameLocks noGrp="1"/>
          </p:cNvGraphicFramePr>
          <p:nvPr>
            <p:extLst>
              <p:ext uri="{D42A27DB-BD31-4B8C-83A1-F6EECF244321}">
                <p14:modId xmlns:p14="http://schemas.microsoft.com/office/powerpoint/2010/main" val="1112105637"/>
              </p:ext>
            </p:extLst>
          </p:nvPr>
        </p:nvGraphicFramePr>
        <p:xfrm>
          <a:off x="0" y="-8097"/>
          <a:ext cx="10972800" cy="373223"/>
        </p:xfrm>
        <a:graphic>
          <a:graphicData uri="http://schemas.openxmlformats.org/drawingml/2006/table">
            <a:tbl>
              <a:tblPr firstRow="1" bandRow="1">
                <a:tableStyleId>{5C22544A-7EE6-4342-B048-85BDC9FD1C3A}</a:tableStyleId>
              </a:tblPr>
              <a:tblGrid>
                <a:gridCol w="2194560"/>
                <a:gridCol w="2194560"/>
                <a:gridCol w="2194560"/>
                <a:gridCol w="2194560"/>
                <a:gridCol w="2194560"/>
              </a:tblGrid>
              <a:tr h="373223">
                <a:tc>
                  <a:txBody>
                    <a:bodyPr/>
                    <a:lstStyle/>
                    <a:p>
                      <a:pPr algn="ctr"/>
                      <a:r>
                        <a:rPr lang="en-US" sz="1600" b="1" smtClean="0">
                          <a:latin typeface="+mn-lt"/>
                          <a:ea typeface="Helvetica" charset="0"/>
                          <a:cs typeface="Helvetica" charset="0"/>
                        </a:rPr>
                        <a:t>Background</a:t>
                      </a:r>
                      <a:endParaRPr lang="en-US" sz="1600" b="1">
                        <a:latin typeface="+mn-lt"/>
                        <a:ea typeface="Helvetica" charset="0"/>
                        <a:cs typeface="Helvetica"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3051FF"/>
                    </a:solidFill>
                  </a:tcPr>
                </a:tc>
                <a:tc>
                  <a:txBody>
                    <a:bodyPr/>
                    <a:lstStyle/>
                    <a:p>
                      <a:pPr algn="ctr"/>
                      <a:r>
                        <a:rPr lang="en-US" sz="1600" b="1" smtClean="0">
                          <a:latin typeface="+mn-lt"/>
                          <a:ea typeface="Helvetica" charset="0"/>
                          <a:cs typeface="Helvetica" charset="0"/>
                        </a:rPr>
                        <a:t>Methods</a:t>
                      </a:r>
                      <a:endParaRPr lang="en-US" sz="1600" b="1">
                        <a:latin typeface="+mn-lt"/>
                        <a:ea typeface="Helvetica" charset="0"/>
                        <a:cs typeface="Helvetica"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algn="ctr"/>
                      <a:r>
                        <a:rPr lang="en-US" sz="1600" b="1" smtClean="0">
                          <a:latin typeface="+mn-lt"/>
                          <a:ea typeface="Helvetica" charset="0"/>
                          <a:cs typeface="Helvetica" charset="0"/>
                        </a:rPr>
                        <a:t>Temporal</a:t>
                      </a:r>
                      <a:endParaRPr lang="en-US" sz="1600" b="1">
                        <a:latin typeface="+mn-lt"/>
                        <a:ea typeface="Helvetica" charset="0"/>
                        <a:cs typeface="Helvetica"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algn="ctr"/>
                      <a:r>
                        <a:rPr lang="en-US" sz="1600" b="1" smtClean="0">
                          <a:latin typeface="+mn-lt"/>
                          <a:ea typeface="Helvetica" charset="0"/>
                          <a:cs typeface="Helvetica" charset="0"/>
                        </a:rPr>
                        <a:t>Contemporaneous</a:t>
                      </a:r>
                      <a:endParaRPr lang="en-US" sz="1600" b="1">
                        <a:latin typeface="+mn-lt"/>
                        <a:ea typeface="Helvetica" charset="0"/>
                        <a:cs typeface="Helvetica"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algn="ctr"/>
                      <a:r>
                        <a:rPr lang="en-US" sz="1600" b="1" smtClean="0">
                          <a:latin typeface="+mn-lt"/>
                          <a:ea typeface="Helvetica" charset="0"/>
                          <a:cs typeface="Helvetica" charset="0"/>
                        </a:rPr>
                        <a:t>Conclusions</a:t>
                      </a:r>
                      <a:endParaRPr lang="en-US" sz="1600" b="1">
                        <a:latin typeface="+mn-lt"/>
                        <a:ea typeface="Helvetica" charset="0"/>
                        <a:cs typeface="Helvetica"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r>
            </a:tbl>
          </a:graphicData>
        </a:graphic>
      </p:graphicFrame>
      <p:sp>
        <p:nvSpPr>
          <p:cNvPr id="14" name="TextBox 13"/>
          <p:cNvSpPr txBox="1"/>
          <p:nvPr/>
        </p:nvSpPr>
        <p:spPr>
          <a:xfrm>
            <a:off x="7754112" y="6083653"/>
            <a:ext cx="3218689" cy="646331"/>
          </a:xfrm>
          <a:prstGeom prst="rect">
            <a:avLst/>
          </a:prstGeom>
          <a:noFill/>
        </p:spPr>
        <p:txBody>
          <a:bodyPr wrap="square" rtlCol="0">
            <a:spAutoFit/>
          </a:bodyPr>
          <a:lstStyle/>
          <a:p>
            <a:pPr algn="r"/>
            <a:r>
              <a:rPr lang="en-US"/>
              <a:t>John, </a:t>
            </a:r>
            <a:r>
              <a:rPr lang="en-US" err="1"/>
              <a:t>Naumann</a:t>
            </a:r>
            <a:r>
              <a:rPr lang="en-US"/>
              <a:t>, &amp; Soto, </a:t>
            </a:r>
            <a:r>
              <a:rPr lang="en-US" smtClean="0"/>
              <a:t>2008; </a:t>
            </a:r>
            <a:r>
              <a:rPr lang="en-US" err="1" smtClean="0"/>
              <a:t>Cervone</a:t>
            </a:r>
            <a:r>
              <a:rPr lang="en-US" smtClean="0"/>
              <a:t> &amp; Beck, 2017 </a:t>
            </a:r>
            <a:endParaRPr lang="en-US"/>
          </a:p>
        </p:txBody>
      </p:sp>
      <p:grpSp>
        <p:nvGrpSpPr>
          <p:cNvPr id="13" name="Group 12"/>
          <p:cNvGrpSpPr/>
          <p:nvPr/>
        </p:nvGrpSpPr>
        <p:grpSpPr>
          <a:xfrm>
            <a:off x="205181" y="510634"/>
            <a:ext cx="10584740" cy="6219350"/>
            <a:chOff x="205180" y="510634"/>
            <a:chExt cx="11746675" cy="6245766"/>
          </a:xfrm>
        </p:grpSpPr>
        <p:sp>
          <p:nvSpPr>
            <p:cNvPr id="15" name="Rectangle 14"/>
            <p:cNvSpPr/>
            <p:nvPr/>
          </p:nvSpPr>
          <p:spPr>
            <a:xfrm>
              <a:off x="205180" y="510634"/>
              <a:ext cx="2130961" cy="85502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smtClean="0"/>
                <a:t>Extraversion</a:t>
              </a:r>
              <a:endParaRPr lang="en-US" b="1"/>
            </a:p>
          </p:txBody>
        </p:sp>
        <p:sp>
          <p:nvSpPr>
            <p:cNvPr id="16" name="Rectangle 15"/>
            <p:cNvSpPr/>
            <p:nvPr/>
          </p:nvSpPr>
          <p:spPr>
            <a:xfrm>
              <a:off x="2590965" y="510635"/>
              <a:ext cx="2130961" cy="8550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smtClean="0"/>
                <a:t>Agreeableness</a:t>
              </a:r>
              <a:endParaRPr lang="en-US" b="1"/>
            </a:p>
          </p:txBody>
        </p:sp>
        <p:sp>
          <p:nvSpPr>
            <p:cNvPr id="17" name="Rectangle 16"/>
            <p:cNvSpPr/>
            <p:nvPr/>
          </p:nvSpPr>
          <p:spPr>
            <a:xfrm>
              <a:off x="5013037" y="510634"/>
              <a:ext cx="2130961" cy="8550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smtClean="0">
                  <a:solidFill>
                    <a:sysClr val="windowText" lastClr="000000"/>
                  </a:solidFill>
                </a:rPr>
                <a:t>Conscientiousness</a:t>
              </a:r>
              <a:endParaRPr lang="en-US" b="1">
                <a:solidFill>
                  <a:sysClr val="windowText" lastClr="000000"/>
                </a:solidFill>
              </a:endParaRPr>
            </a:p>
          </p:txBody>
        </p:sp>
        <p:sp>
          <p:nvSpPr>
            <p:cNvPr id="18" name="Rectangle 17"/>
            <p:cNvSpPr/>
            <p:nvPr/>
          </p:nvSpPr>
          <p:spPr>
            <a:xfrm>
              <a:off x="7398822" y="510635"/>
              <a:ext cx="2130961" cy="855023"/>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smtClean="0"/>
                <a:t>Neuroticism</a:t>
              </a:r>
              <a:endParaRPr lang="en-US" b="1"/>
            </a:p>
          </p:txBody>
        </p:sp>
        <p:sp>
          <p:nvSpPr>
            <p:cNvPr id="19" name="Rectangle 18"/>
            <p:cNvSpPr/>
            <p:nvPr/>
          </p:nvSpPr>
          <p:spPr>
            <a:xfrm>
              <a:off x="9820894" y="510636"/>
              <a:ext cx="2130961" cy="855023"/>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smtClean="0"/>
                <a:t>Openness</a:t>
              </a:r>
              <a:endParaRPr lang="en-US" b="1"/>
            </a:p>
          </p:txBody>
        </p:sp>
        <p:cxnSp>
          <p:nvCxnSpPr>
            <p:cNvPr id="20" name="Straight Arrow Connector 19"/>
            <p:cNvCxnSpPr/>
            <p:nvPr/>
          </p:nvCxnSpPr>
          <p:spPr>
            <a:xfrm>
              <a:off x="1270660" y="1546428"/>
              <a:ext cx="1472540" cy="1167743"/>
            </a:xfrm>
            <a:prstGeom prst="straightConnector1">
              <a:avLst/>
            </a:prstGeom>
            <a:ln w="571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H="1">
              <a:off x="9413834" y="1546427"/>
              <a:ext cx="1472540" cy="1167743"/>
            </a:xfrm>
            <a:prstGeom prst="straightConnector1">
              <a:avLst/>
            </a:prstGeom>
            <a:ln w="571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3540497" y="1593928"/>
              <a:ext cx="741217" cy="1120242"/>
            </a:xfrm>
            <a:prstGeom prst="straightConnector1">
              <a:avLst/>
            </a:prstGeom>
            <a:ln w="571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H="1">
              <a:off x="7875320" y="1590626"/>
              <a:ext cx="741217" cy="1120242"/>
            </a:xfrm>
            <a:prstGeom prst="straightConnector1">
              <a:avLst/>
            </a:prstGeom>
            <a:ln w="571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6078104" y="1568526"/>
              <a:ext cx="826" cy="1164441"/>
            </a:xfrm>
            <a:prstGeom prst="straightConnector1">
              <a:avLst/>
            </a:prstGeom>
            <a:ln w="571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pic>
          <p:nvPicPr>
            <p:cNvPr id="25" name="Picture 24"/>
            <p:cNvPicPr>
              <a:picLocks noChangeAspect="1"/>
            </p:cNvPicPr>
            <p:nvPr/>
          </p:nvPicPr>
          <p:blipFill>
            <a:blip r:embed="rId3">
              <a:grayscl/>
            </a:blip>
            <a:stretch>
              <a:fillRect/>
            </a:stretch>
          </p:blipFill>
          <p:spPr>
            <a:xfrm>
              <a:off x="4306758" y="2874876"/>
              <a:ext cx="3568562" cy="3241444"/>
            </a:xfrm>
            <a:prstGeom prst="rect">
              <a:avLst/>
            </a:prstGeom>
          </p:spPr>
        </p:pic>
        <p:sp>
          <p:nvSpPr>
            <p:cNvPr id="26" name="Rectangle 25"/>
            <p:cNvSpPr/>
            <p:nvPr/>
          </p:nvSpPr>
          <p:spPr>
            <a:xfrm>
              <a:off x="3540497" y="6014720"/>
              <a:ext cx="5076040" cy="7416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b="1" smtClean="0">
                  <a:solidFill>
                    <a:srgbClr val="7030A0"/>
                  </a:solidFill>
                </a:rPr>
                <a:t>Nomothetic</a:t>
              </a:r>
              <a:endParaRPr lang="en-US" sz="5400" b="1">
                <a:solidFill>
                  <a:srgbClr val="7030A0"/>
                </a:solidFill>
              </a:endParaRPr>
            </a:p>
          </p:txBody>
        </p:sp>
      </p:grpSp>
    </p:spTree>
    <p:extLst>
      <p:ext uri="{BB962C8B-B14F-4D97-AF65-F5344CB8AC3E}">
        <p14:creationId xmlns:p14="http://schemas.microsoft.com/office/powerpoint/2010/main" val="8995196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Table 11"/>
          <p:cNvGraphicFramePr>
            <a:graphicFrameLocks noGrp="1"/>
          </p:cNvGraphicFramePr>
          <p:nvPr>
            <p:extLst>
              <p:ext uri="{D42A27DB-BD31-4B8C-83A1-F6EECF244321}">
                <p14:modId xmlns:p14="http://schemas.microsoft.com/office/powerpoint/2010/main" val="1112105637"/>
              </p:ext>
            </p:extLst>
          </p:nvPr>
        </p:nvGraphicFramePr>
        <p:xfrm>
          <a:off x="0" y="-8097"/>
          <a:ext cx="10972800" cy="373223"/>
        </p:xfrm>
        <a:graphic>
          <a:graphicData uri="http://schemas.openxmlformats.org/drawingml/2006/table">
            <a:tbl>
              <a:tblPr firstRow="1" bandRow="1">
                <a:tableStyleId>{5C22544A-7EE6-4342-B048-85BDC9FD1C3A}</a:tableStyleId>
              </a:tblPr>
              <a:tblGrid>
                <a:gridCol w="2194560"/>
                <a:gridCol w="2194560"/>
                <a:gridCol w="2194560"/>
                <a:gridCol w="2194560"/>
                <a:gridCol w="2194560"/>
              </a:tblGrid>
              <a:tr h="373223">
                <a:tc>
                  <a:txBody>
                    <a:bodyPr/>
                    <a:lstStyle/>
                    <a:p>
                      <a:pPr algn="ctr"/>
                      <a:r>
                        <a:rPr lang="en-US" sz="1600" b="1" smtClean="0">
                          <a:latin typeface="+mn-lt"/>
                          <a:ea typeface="Helvetica" charset="0"/>
                          <a:cs typeface="Helvetica" charset="0"/>
                        </a:rPr>
                        <a:t>Background</a:t>
                      </a:r>
                      <a:endParaRPr lang="en-US" sz="1600" b="1">
                        <a:latin typeface="+mn-lt"/>
                        <a:ea typeface="Helvetica" charset="0"/>
                        <a:cs typeface="Helvetica"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3051FF"/>
                    </a:solidFill>
                  </a:tcPr>
                </a:tc>
                <a:tc>
                  <a:txBody>
                    <a:bodyPr/>
                    <a:lstStyle/>
                    <a:p>
                      <a:pPr algn="ctr"/>
                      <a:r>
                        <a:rPr lang="en-US" sz="1600" b="1" smtClean="0">
                          <a:latin typeface="+mn-lt"/>
                          <a:ea typeface="Helvetica" charset="0"/>
                          <a:cs typeface="Helvetica" charset="0"/>
                        </a:rPr>
                        <a:t>Methods</a:t>
                      </a:r>
                      <a:endParaRPr lang="en-US" sz="1600" b="1">
                        <a:latin typeface="+mn-lt"/>
                        <a:ea typeface="Helvetica" charset="0"/>
                        <a:cs typeface="Helvetica"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algn="ctr"/>
                      <a:r>
                        <a:rPr lang="en-US" sz="1600" b="1" smtClean="0">
                          <a:latin typeface="+mn-lt"/>
                          <a:ea typeface="Helvetica" charset="0"/>
                          <a:cs typeface="Helvetica" charset="0"/>
                        </a:rPr>
                        <a:t>Temporal</a:t>
                      </a:r>
                      <a:endParaRPr lang="en-US" sz="1600" b="1">
                        <a:latin typeface="+mn-lt"/>
                        <a:ea typeface="Helvetica" charset="0"/>
                        <a:cs typeface="Helvetica"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algn="ctr"/>
                      <a:r>
                        <a:rPr lang="en-US" sz="1600" b="1" smtClean="0">
                          <a:latin typeface="+mn-lt"/>
                          <a:ea typeface="Helvetica" charset="0"/>
                          <a:cs typeface="Helvetica" charset="0"/>
                        </a:rPr>
                        <a:t>Contemporaneous</a:t>
                      </a:r>
                      <a:endParaRPr lang="en-US" sz="1600" b="1">
                        <a:latin typeface="+mn-lt"/>
                        <a:ea typeface="Helvetica" charset="0"/>
                        <a:cs typeface="Helvetica"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algn="ctr"/>
                      <a:r>
                        <a:rPr lang="en-US" sz="1600" b="1" smtClean="0">
                          <a:latin typeface="+mn-lt"/>
                          <a:ea typeface="Helvetica" charset="0"/>
                          <a:cs typeface="Helvetica" charset="0"/>
                        </a:rPr>
                        <a:t>Conclusions</a:t>
                      </a:r>
                      <a:endParaRPr lang="en-US" sz="1600" b="1">
                        <a:latin typeface="+mn-lt"/>
                        <a:ea typeface="Helvetica" charset="0"/>
                        <a:cs typeface="Helvetica"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r>
            </a:tbl>
          </a:graphicData>
        </a:graphic>
      </p:graphicFrame>
      <p:sp>
        <p:nvSpPr>
          <p:cNvPr id="14" name="TextBox 13"/>
          <p:cNvSpPr txBox="1"/>
          <p:nvPr/>
        </p:nvSpPr>
        <p:spPr>
          <a:xfrm>
            <a:off x="7754112" y="6083653"/>
            <a:ext cx="3218689" cy="646331"/>
          </a:xfrm>
          <a:prstGeom prst="rect">
            <a:avLst/>
          </a:prstGeom>
          <a:noFill/>
        </p:spPr>
        <p:txBody>
          <a:bodyPr wrap="square" rtlCol="0">
            <a:spAutoFit/>
          </a:bodyPr>
          <a:lstStyle/>
          <a:p>
            <a:pPr algn="r"/>
            <a:r>
              <a:rPr lang="en-US"/>
              <a:t>John, </a:t>
            </a:r>
            <a:r>
              <a:rPr lang="en-US" err="1"/>
              <a:t>Naumann</a:t>
            </a:r>
            <a:r>
              <a:rPr lang="en-US"/>
              <a:t>, &amp; Soto, </a:t>
            </a:r>
            <a:r>
              <a:rPr lang="en-US" smtClean="0"/>
              <a:t>2008; </a:t>
            </a:r>
            <a:r>
              <a:rPr lang="en-US" err="1" smtClean="0"/>
              <a:t>Cervone</a:t>
            </a:r>
            <a:r>
              <a:rPr lang="en-US" smtClean="0"/>
              <a:t> &amp; Beck, 2017 </a:t>
            </a:r>
            <a:endParaRPr lang="en-US"/>
          </a:p>
        </p:txBody>
      </p:sp>
      <p:sp>
        <p:nvSpPr>
          <p:cNvPr id="15" name="Rectangle 14"/>
          <p:cNvSpPr/>
          <p:nvPr/>
        </p:nvSpPr>
        <p:spPr>
          <a:xfrm>
            <a:off x="205181" y="510634"/>
            <a:ext cx="1920175" cy="85140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smtClean="0"/>
              <a:t>Extraversion</a:t>
            </a:r>
            <a:endParaRPr lang="en-US" b="1"/>
          </a:p>
        </p:txBody>
      </p:sp>
      <p:sp>
        <p:nvSpPr>
          <p:cNvPr id="16" name="Rectangle 15"/>
          <p:cNvSpPr/>
          <p:nvPr/>
        </p:nvSpPr>
        <p:spPr>
          <a:xfrm>
            <a:off x="2354974" y="510635"/>
            <a:ext cx="1920175" cy="8514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smtClean="0"/>
              <a:t>Agreeableness</a:t>
            </a:r>
            <a:endParaRPr lang="en-US" b="1"/>
          </a:p>
        </p:txBody>
      </p:sp>
      <p:sp>
        <p:nvSpPr>
          <p:cNvPr id="17" name="Rectangle 16"/>
          <p:cNvSpPr/>
          <p:nvPr/>
        </p:nvSpPr>
        <p:spPr>
          <a:xfrm>
            <a:off x="4537464" y="510634"/>
            <a:ext cx="1920175" cy="85140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smtClean="0">
                <a:solidFill>
                  <a:sysClr val="windowText" lastClr="000000"/>
                </a:solidFill>
              </a:rPr>
              <a:t>Conscientiousness</a:t>
            </a:r>
            <a:endParaRPr lang="en-US" b="1">
              <a:solidFill>
                <a:sysClr val="windowText" lastClr="000000"/>
              </a:solidFill>
            </a:endParaRPr>
          </a:p>
        </p:txBody>
      </p:sp>
      <p:sp>
        <p:nvSpPr>
          <p:cNvPr id="18" name="Rectangle 17"/>
          <p:cNvSpPr/>
          <p:nvPr/>
        </p:nvSpPr>
        <p:spPr>
          <a:xfrm>
            <a:off x="6687256" y="510635"/>
            <a:ext cx="1920175" cy="85140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smtClean="0"/>
              <a:t>Neuroticism</a:t>
            </a:r>
            <a:endParaRPr lang="en-US" b="1"/>
          </a:p>
        </p:txBody>
      </p:sp>
      <p:sp>
        <p:nvSpPr>
          <p:cNvPr id="19" name="Rectangle 18"/>
          <p:cNvSpPr/>
          <p:nvPr/>
        </p:nvSpPr>
        <p:spPr>
          <a:xfrm>
            <a:off x="8869746" y="510636"/>
            <a:ext cx="1920175" cy="851407"/>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smtClean="0"/>
              <a:t>Openness</a:t>
            </a:r>
            <a:endParaRPr lang="en-US" b="1"/>
          </a:p>
        </p:txBody>
      </p:sp>
      <p:cxnSp>
        <p:nvCxnSpPr>
          <p:cNvPr id="20" name="Straight Arrow Connector 19"/>
          <p:cNvCxnSpPr/>
          <p:nvPr/>
        </p:nvCxnSpPr>
        <p:spPr>
          <a:xfrm>
            <a:off x="1165268" y="1542047"/>
            <a:ext cx="1326882" cy="1162804"/>
          </a:xfrm>
          <a:prstGeom prst="straightConnector1">
            <a:avLst/>
          </a:prstGeom>
          <a:ln w="571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H="1">
            <a:off x="8502951" y="1542046"/>
            <a:ext cx="1326882" cy="1162804"/>
          </a:xfrm>
          <a:prstGeom prst="straightConnector1">
            <a:avLst/>
          </a:prstGeom>
          <a:ln w="571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3210582" y="1589346"/>
            <a:ext cx="667899" cy="1115504"/>
          </a:xfrm>
          <a:prstGeom prst="straightConnector1">
            <a:avLst/>
          </a:prstGeom>
          <a:ln w="571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H="1">
            <a:off x="7116621" y="1586058"/>
            <a:ext cx="667899" cy="1115504"/>
          </a:xfrm>
          <a:prstGeom prst="straightConnector1">
            <a:avLst/>
          </a:prstGeom>
          <a:ln w="571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5497178" y="1564052"/>
            <a:ext cx="744" cy="1159516"/>
          </a:xfrm>
          <a:prstGeom prst="straightConnector1">
            <a:avLst/>
          </a:prstGeom>
          <a:ln w="571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nvGrpSpPr>
          <p:cNvPr id="2" name="Group 1"/>
          <p:cNvGrpSpPr/>
          <p:nvPr/>
        </p:nvGrpSpPr>
        <p:grpSpPr>
          <a:xfrm>
            <a:off x="1271244" y="3043528"/>
            <a:ext cx="8451868" cy="3058843"/>
            <a:chOff x="770509" y="3043528"/>
            <a:chExt cx="10716009" cy="3712872"/>
          </a:xfrm>
        </p:grpSpPr>
        <p:pic>
          <p:nvPicPr>
            <p:cNvPr id="27" name="Picture 26"/>
            <p:cNvPicPr>
              <a:picLocks noChangeAspect="1"/>
            </p:cNvPicPr>
            <p:nvPr/>
          </p:nvPicPr>
          <p:blipFill>
            <a:blip r:embed="rId3"/>
            <a:stretch>
              <a:fillRect/>
            </a:stretch>
          </p:blipFill>
          <p:spPr>
            <a:xfrm>
              <a:off x="770509" y="3043528"/>
              <a:ext cx="2693079" cy="2697480"/>
            </a:xfrm>
            <a:prstGeom prst="rect">
              <a:avLst/>
            </a:prstGeom>
          </p:spPr>
        </p:pic>
        <p:sp>
          <p:nvSpPr>
            <p:cNvPr id="28" name="Rectangle 27"/>
            <p:cNvSpPr/>
            <p:nvPr/>
          </p:nvSpPr>
          <p:spPr>
            <a:xfrm>
              <a:off x="3540497" y="6014720"/>
              <a:ext cx="5076040" cy="7416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b="1" smtClean="0">
                  <a:solidFill>
                    <a:srgbClr val="7030A0"/>
                  </a:solidFill>
                </a:rPr>
                <a:t>Idiographic</a:t>
              </a:r>
              <a:endParaRPr lang="en-US" sz="5400" b="1">
                <a:solidFill>
                  <a:srgbClr val="7030A0"/>
                </a:solidFill>
              </a:endParaRPr>
            </a:p>
          </p:txBody>
        </p:sp>
        <p:pic>
          <p:nvPicPr>
            <p:cNvPr id="29" name="Picture 28"/>
            <p:cNvPicPr>
              <a:picLocks noChangeAspect="1"/>
            </p:cNvPicPr>
            <p:nvPr/>
          </p:nvPicPr>
          <p:blipFill>
            <a:blip r:embed="rId3"/>
            <a:stretch>
              <a:fillRect/>
            </a:stretch>
          </p:blipFill>
          <p:spPr>
            <a:xfrm>
              <a:off x="4781974" y="3043528"/>
              <a:ext cx="2693079" cy="2697480"/>
            </a:xfrm>
            <a:prstGeom prst="rect">
              <a:avLst/>
            </a:prstGeom>
          </p:spPr>
        </p:pic>
        <p:pic>
          <p:nvPicPr>
            <p:cNvPr id="30" name="Picture 29"/>
            <p:cNvPicPr>
              <a:picLocks noChangeAspect="1"/>
            </p:cNvPicPr>
            <p:nvPr/>
          </p:nvPicPr>
          <p:blipFill>
            <a:blip r:embed="rId3">
              <a:duotone>
                <a:schemeClr val="bg2">
                  <a:shade val="45000"/>
                  <a:satMod val="135000"/>
                </a:schemeClr>
                <a:prstClr val="white"/>
              </a:duotone>
            </a:blip>
            <a:stretch>
              <a:fillRect/>
            </a:stretch>
          </p:blipFill>
          <p:spPr>
            <a:xfrm>
              <a:off x="6788671" y="3043528"/>
              <a:ext cx="2693079" cy="2697480"/>
            </a:xfrm>
            <a:prstGeom prst="rect">
              <a:avLst/>
            </a:prstGeom>
          </p:spPr>
        </p:pic>
        <p:pic>
          <p:nvPicPr>
            <p:cNvPr id="31" name="Picture 30"/>
            <p:cNvPicPr>
              <a:picLocks noChangeAspect="1"/>
            </p:cNvPicPr>
            <p:nvPr/>
          </p:nvPicPr>
          <p:blipFill>
            <a:blip r:embed="rId3"/>
            <a:stretch>
              <a:fillRect/>
            </a:stretch>
          </p:blipFill>
          <p:spPr>
            <a:xfrm>
              <a:off x="8793439" y="3043528"/>
              <a:ext cx="2693079" cy="2697480"/>
            </a:xfrm>
            <a:prstGeom prst="rect">
              <a:avLst/>
            </a:prstGeom>
          </p:spPr>
        </p:pic>
        <p:pic>
          <p:nvPicPr>
            <p:cNvPr id="32" name="Picture 31"/>
            <p:cNvPicPr>
              <a:picLocks noChangeAspect="1"/>
            </p:cNvPicPr>
            <p:nvPr/>
          </p:nvPicPr>
          <p:blipFill>
            <a:blip r:embed="rId3">
              <a:duotone>
                <a:schemeClr val="bg2">
                  <a:shade val="45000"/>
                  <a:satMod val="135000"/>
                </a:schemeClr>
                <a:prstClr val="white"/>
              </a:duotone>
            </a:blip>
            <a:stretch>
              <a:fillRect/>
            </a:stretch>
          </p:blipFill>
          <p:spPr>
            <a:xfrm>
              <a:off x="2777206" y="3050604"/>
              <a:ext cx="2693079" cy="2697480"/>
            </a:xfrm>
            <a:prstGeom prst="rect">
              <a:avLst/>
            </a:prstGeom>
          </p:spPr>
        </p:pic>
      </p:grpSp>
    </p:spTree>
    <p:extLst>
      <p:ext uri="{BB962C8B-B14F-4D97-AF65-F5344CB8AC3E}">
        <p14:creationId xmlns:p14="http://schemas.microsoft.com/office/powerpoint/2010/main" val="12064013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smtClean="0">
                <a:ea typeface="Helvetica" charset="0"/>
                <a:cs typeface="Helvetica" charset="0"/>
              </a:rPr>
              <a:t>Personality Development</a:t>
            </a:r>
            <a:endParaRPr lang="en-US" b="1">
              <a:ea typeface="Helvetica" charset="0"/>
              <a:cs typeface="Helvetica" charset="0"/>
            </a:endParaRPr>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4144" y="2426767"/>
            <a:ext cx="3455893" cy="2915558"/>
          </a:xfrm>
          <a:prstGeom prst="rect">
            <a:avLst/>
          </a:prstGeom>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07184" y="1237467"/>
            <a:ext cx="2658951" cy="2658951"/>
          </a:xfrm>
          <a:prstGeom prst="rect">
            <a:avLst/>
          </a:prstGeom>
        </p:spPr>
      </p:pic>
      <p:pic>
        <p:nvPicPr>
          <p:cNvPr id="13" name="Picture 12"/>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40000" contrast="20000"/>
                    </a14:imgEffect>
                  </a14:imgLayer>
                </a14:imgProps>
              </a:ext>
              <a:ext uri="{28A0092B-C50C-407E-A947-70E740481C1C}">
                <a14:useLocalDpi xmlns:a14="http://schemas.microsoft.com/office/drawing/2010/main" val="0"/>
              </a:ext>
            </a:extLst>
          </a:blip>
          <a:srcRect l="18730" t="988" r="15715"/>
          <a:stretch/>
        </p:blipFill>
        <p:spPr>
          <a:xfrm rot="5400000">
            <a:off x="5482239" y="3855128"/>
            <a:ext cx="2380333" cy="2696366"/>
          </a:xfrm>
          <a:prstGeom prst="rect">
            <a:avLst/>
          </a:prstGeom>
        </p:spPr>
      </p:pic>
      <p:pic>
        <p:nvPicPr>
          <p:cNvPr id="22" name="Picture 21"/>
          <p:cNvPicPr>
            <a:picLocks noChangeAspect="1"/>
          </p:cNvPicPr>
          <p:nvPr/>
        </p:nvPicPr>
        <p:blipFill rotWithShape="1">
          <a:blip r:embed="rId7">
            <a:extLst>
              <a:ext uri="{28A0092B-C50C-407E-A947-70E740481C1C}">
                <a14:useLocalDpi xmlns:a14="http://schemas.microsoft.com/office/drawing/2010/main" val="0"/>
              </a:ext>
            </a:extLst>
          </a:blip>
          <a:srcRect l="1" t="18572" r="-1963" b="17143"/>
          <a:stretch/>
        </p:blipFill>
        <p:spPr>
          <a:xfrm>
            <a:off x="8307468" y="4013144"/>
            <a:ext cx="2123688" cy="2380334"/>
          </a:xfrm>
          <a:prstGeom prst="rect">
            <a:avLst/>
          </a:prstGeom>
        </p:spPr>
      </p:pic>
      <p:graphicFrame>
        <p:nvGraphicFramePr>
          <p:cNvPr id="10" name="Table 9"/>
          <p:cNvGraphicFramePr>
            <a:graphicFrameLocks noGrp="1"/>
          </p:cNvGraphicFramePr>
          <p:nvPr>
            <p:extLst>
              <p:ext uri="{D42A27DB-BD31-4B8C-83A1-F6EECF244321}">
                <p14:modId xmlns:p14="http://schemas.microsoft.com/office/powerpoint/2010/main" val="267868737"/>
              </p:ext>
            </p:extLst>
          </p:nvPr>
        </p:nvGraphicFramePr>
        <p:xfrm>
          <a:off x="0" y="-8097"/>
          <a:ext cx="10972800" cy="373223"/>
        </p:xfrm>
        <a:graphic>
          <a:graphicData uri="http://schemas.openxmlformats.org/drawingml/2006/table">
            <a:tbl>
              <a:tblPr firstRow="1" bandRow="1">
                <a:tableStyleId>{5C22544A-7EE6-4342-B048-85BDC9FD1C3A}</a:tableStyleId>
              </a:tblPr>
              <a:tblGrid>
                <a:gridCol w="2194560"/>
                <a:gridCol w="2194560"/>
                <a:gridCol w="2194560"/>
                <a:gridCol w="2194560"/>
                <a:gridCol w="2194560"/>
              </a:tblGrid>
              <a:tr h="373223">
                <a:tc>
                  <a:txBody>
                    <a:bodyPr/>
                    <a:lstStyle/>
                    <a:p>
                      <a:pPr algn="ctr"/>
                      <a:r>
                        <a:rPr lang="en-US" sz="1600" b="1" smtClean="0">
                          <a:latin typeface="+mn-lt"/>
                          <a:ea typeface="Helvetica" charset="0"/>
                          <a:cs typeface="Helvetica" charset="0"/>
                        </a:rPr>
                        <a:t>Background</a:t>
                      </a:r>
                      <a:endParaRPr lang="en-US" sz="1600" b="1">
                        <a:latin typeface="+mn-lt"/>
                        <a:ea typeface="Helvetica" charset="0"/>
                        <a:cs typeface="Helvetica"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3051FF"/>
                    </a:solidFill>
                  </a:tcPr>
                </a:tc>
                <a:tc>
                  <a:txBody>
                    <a:bodyPr/>
                    <a:lstStyle/>
                    <a:p>
                      <a:pPr algn="ctr"/>
                      <a:r>
                        <a:rPr lang="en-US" sz="1600" b="1" smtClean="0">
                          <a:latin typeface="+mn-lt"/>
                          <a:ea typeface="Helvetica" charset="0"/>
                          <a:cs typeface="Helvetica" charset="0"/>
                        </a:rPr>
                        <a:t>Methods</a:t>
                      </a:r>
                      <a:endParaRPr lang="en-US" sz="1600" b="1">
                        <a:latin typeface="+mn-lt"/>
                        <a:ea typeface="Helvetica" charset="0"/>
                        <a:cs typeface="Helvetica"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algn="ctr"/>
                      <a:r>
                        <a:rPr lang="en-US" sz="1600" b="1" smtClean="0">
                          <a:latin typeface="+mn-lt"/>
                          <a:ea typeface="Helvetica" charset="0"/>
                          <a:cs typeface="Helvetica" charset="0"/>
                        </a:rPr>
                        <a:t>Temporal</a:t>
                      </a:r>
                      <a:endParaRPr lang="en-US" sz="1600" b="1">
                        <a:latin typeface="+mn-lt"/>
                        <a:ea typeface="Helvetica" charset="0"/>
                        <a:cs typeface="Helvetica"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algn="ctr"/>
                      <a:r>
                        <a:rPr lang="en-US" sz="1600" b="1" smtClean="0">
                          <a:latin typeface="+mn-lt"/>
                          <a:ea typeface="Helvetica" charset="0"/>
                          <a:cs typeface="Helvetica" charset="0"/>
                        </a:rPr>
                        <a:t>Contemporaneous</a:t>
                      </a:r>
                      <a:endParaRPr lang="en-US" sz="1600" b="1">
                        <a:latin typeface="+mn-lt"/>
                        <a:ea typeface="Helvetica" charset="0"/>
                        <a:cs typeface="Helvetica"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algn="ctr"/>
                      <a:r>
                        <a:rPr lang="en-US" sz="1600" b="1" smtClean="0">
                          <a:latin typeface="+mn-lt"/>
                          <a:ea typeface="Helvetica" charset="0"/>
                          <a:cs typeface="Helvetica" charset="0"/>
                        </a:rPr>
                        <a:t>Conclusions</a:t>
                      </a:r>
                      <a:endParaRPr lang="en-US" sz="1600" b="1">
                        <a:latin typeface="+mn-lt"/>
                        <a:ea typeface="Helvetica" charset="0"/>
                        <a:cs typeface="Helvetica"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r>
            </a:tbl>
          </a:graphicData>
        </a:graphic>
      </p:graphicFrame>
      <p:sp>
        <p:nvSpPr>
          <p:cNvPr id="3" name="TextBox 2"/>
          <p:cNvSpPr txBox="1"/>
          <p:nvPr/>
        </p:nvSpPr>
        <p:spPr>
          <a:xfrm>
            <a:off x="8619343" y="6445771"/>
            <a:ext cx="2308486" cy="369332"/>
          </a:xfrm>
          <a:prstGeom prst="rect">
            <a:avLst/>
          </a:prstGeom>
          <a:noFill/>
        </p:spPr>
        <p:txBody>
          <a:bodyPr wrap="square" rtlCol="0">
            <a:spAutoFit/>
          </a:bodyPr>
          <a:lstStyle/>
          <a:p>
            <a:r>
              <a:rPr lang="en-US"/>
              <a:t>Roberts &amp; </a:t>
            </a:r>
            <a:r>
              <a:rPr lang="en-US" err="1"/>
              <a:t>Caspi</a:t>
            </a:r>
            <a:r>
              <a:rPr lang="en-US"/>
              <a:t>, 2003</a:t>
            </a:r>
          </a:p>
        </p:txBody>
      </p:sp>
    </p:spTree>
    <p:extLst>
      <p:ext uri="{BB962C8B-B14F-4D97-AF65-F5344CB8AC3E}">
        <p14:creationId xmlns:p14="http://schemas.microsoft.com/office/powerpoint/2010/main" val="1624282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54380" y="1825625"/>
            <a:ext cx="6822077" cy="4351338"/>
          </a:xfrm>
        </p:spPr>
        <p:txBody>
          <a:bodyPr/>
          <a:lstStyle/>
          <a:p>
            <a:pPr marL="0" indent="0">
              <a:buNone/>
            </a:pPr>
            <a:r>
              <a:rPr lang="en-US" b="1" dirty="0" smtClean="0">
                <a:solidFill>
                  <a:srgbClr val="3051FF"/>
                </a:solidFill>
                <a:ea typeface="Helvetica" charset="0"/>
                <a:cs typeface="Helvetica" charset="0"/>
              </a:rPr>
              <a:t>Typical Approaches to consistency:</a:t>
            </a:r>
          </a:p>
          <a:p>
            <a:pPr marL="0" indent="0">
              <a:buNone/>
            </a:pPr>
            <a:r>
              <a:rPr lang="en-US" dirty="0">
                <a:ea typeface="Helvetica" charset="0"/>
                <a:cs typeface="Helvetica" charset="0"/>
              </a:rPr>
              <a:t>	</a:t>
            </a:r>
            <a:r>
              <a:rPr lang="en-US" dirty="0" smtClean="0">
                <a:ea typeface="Helvetica" charset="0"/>
                <a:cs typeface="Helvetica" charset="0"/>
              </a:rPr>
              <a:t>Absolute </a:t>
            </a:r>
            <a:r>
              <a:rPr lang="en-US" dirty="0" smtClean="0">
                <a:ea typeface="Helvetica" charset="0"/>
                <a:cs typeface="Helvetica" charset="0"/>
              </a:rPr>
              <a:t>change</a:t>
            </a:r>
            <a:endParaRPr lang="en-US" dirty="0" smtClean="0">
              <a:ea typeface="Helvetica" charset="0"/>
              <a:cs typeface="Helvetica" charset="0"/>
            </a:endParaRPr>
          </a:p>
          <a:p>
            <a:pPr marL="0" indent="0">
              <a:buNone/>
            </a:pPr>
            <a:r>
              <a:rPr lang="en-US" dirty="0">
                <a:ea typeface="Helvetica" charset="0"/>
                <a:cs typeface="Helvetica" charset="0"/>
              </a:rPr>
              <a:t>	</a:t>
            </a:r>
            <a:r>
              <a:rPr lang="en-US" dirty="0" smtClean="0">
                <a:ea typeface="Helvetica" charset="0"/>
                <a:cs typeface="Helvetica" charset="0"/>
              </a:rPr>
              <a:t>Rank-order </a:t>
            </a:r>
            <a:r>
              <a:rPr lang="en-US" dirty="0">
                <a:ea typeface="Helvetica" charset="0"/>
                <a:cs typeface="Helvetica" charset="0"/>
              </a:rPr>
              <a:t>consistency</a:t>
            </a:r>
          </a:p>
          <a:p>
            <a:pPr marL="0" indent="0">
              <a:buNone/>
            </a:pPr>
            <a:r>
              <a:rPr lang="en-US" dirty="0" smtClean="0">
                <a:ea typeface="Helvetica" charset="0"/>
                <a:cs typeface="Helvetica" charset="0"/>
              </a:rPr>
              <a:t>	</a:t>
            </a:r>
            <a:r>
              <a:rPr lang="en-US" b="1" dirty="0" smtClean="0">
                <a:ea typeface="Helvetica" charset="0"/>
                <a:cs typeface="Helvetica" charset="0"/>
              </a:rPr>
              <a:t>Ipsative consistency</a:t>
            </a:r>
          </a:p>
          <a:p>
            <a:pPr marL="0" indent="0">
              <a:buNone/>
            </a:pPr>
            <a:endParaRPr lang="en-US" dirty="0">
              <a:ea typeface="Helvetica" charset="0"/>
              <a:cs typeface="Helvetica" charset="0"/>
            </a:endParaRPr>
          </a:p>
          <a:p>
            <a:pPr marL="0" indent="0">
              <a:buNone/>
            </a:pPr>
            <a:r>
              <a:rPr lang="en-US" dirty="0" smtClean="0">
                <a:ea typeface="Helvetica" charset="0"/>
                <a:cs typeface="Helvetica" charset="0"/>
              </a:rPr>
              <a:t>Suggests that </a:t>
            </a:r>
            <a:r>
              <a:rPr lang="en-US" b="1" dirty="0" smtClean="0">
                <a:solidFill>
                  <a:srgbClr val="3051FF"/>
                </a:solidFill>
                <a:ea typeface="Helvetica" charset="0"/>
                <a:cs typeface="Helvetica" charset="0"/>
              </a:rPr>
              <a:t>personality is relatively stable over time</a:t>
            </a:r>
            <a:r>
              <a:rPr lang="en-US" dirty="0" smtClean="0">
                <a:ea typeface="Helvetica" charset="0"/>
                <a:cs typeface="Helvetica" charset="0"/>
              </a:rPr>
              <a:t> and exhibits </a:t>
            </a:r>
            <a:r>
              <a:rPr lang="en-US" b="1" dirty="0" smtClean="0">
                <a:solidFill>
                  <a:srgbClr val="3051FF"/>
                </a:solidFill>
                <a:ea typeface="Helvetica" charset="0"/>
                <a:cs typeface="Helvetica" charset="0"/>
              </a:rPr>
              <a:t>normative changes</a:t>
            </a:r>
          </a:p>
          <a:p>
            <a:pPr marL="0" indent="0">
              <a:buNone/>
            </a:pPr>
            <a:endParaRPr lang="en-US" b="1" dirty="0">
              <a:solidFill>
                <a:srgbClr val="C00000"/>
              </a:solidFill>
              <a:ea typeface="Helvetica" charset="0"/>
              <a:cs typeface="Helvetica" charset="0"/>
            </a:endParaRPr>
          </a:p>
          <a:p>
            <a:pPr marL="0" indent="0">
              <a:buNone/>
            </a:pPr>
            <a:r>
              <a:rPr lang="en-US" b="1" dirty="0" smtClean="0">
                <a:solidFill>
                  <a:srgbClr val="3051FF"/>
                </a:solidFill>
                <a:ea typeface="Helvetica" charset="0"/>
                <a:cs typeface="Helvetica" charset="0"/>
              </a:rPr>
              <a:t>BUT</a:t>
            </a:r>
            <a:r>
              <a:rPr lang="en-US" b="1" dirty="0" smtClean="0">
                <a:solidFill>
                  <a:srgbClr val="C00000"/>
                </a:solidFill>
                <a:ea typeface="Helvetica" charset="0"/>
                <a:cs typeface="Helvetica" charset="0"/>
              </a:rPr>
              <a:t> </a:t>
            </a:r>
            <a:r>
              <a:rPr lang="en-US" dirty="0" smtClean="0">
                <a:ea typeface="Helvetica" charset="0"/>
                <a:cs typeface="Helvetica" charset="0"/>
              </a:rPr>
              <a:t>there are </a:t>
            </a:r>
            <a:r>
              <a:rPr lang="en-US" b="1" dirty="0" smtClean="0">
                <a:solidFill>
                  <a:srgbClr val="3051FF"/>
                </a:solidFill>
                <a:ea typeface="Helvetica" charset="0"/>
                <a:cs typeface="Helvetica" charset="0"/>
              </a:rPr>
              <a:t>individual differences </a:t>
            </a:r>
            <a:r>
              <a:rPr lang="en-US" dirty="0" smtClean="0">
                <a:ea typeface="Helvetica" charset="0"/>
                <a:cs typeface="Helvetica" charset="0"/>
              </a:rPr>
              <a:t>in change</a:t>
            </a:r>
          </a:p>
        </p:txBody>
      </p:sp>
      <p:sp>
        <p:nvSpPr>
          <p:cNvPr id="2" name="Title 1"/>
          <p:cNvSpPr>
            <a:spLocks noGrp="1"/>
          </p:cNvSpPr>
          <p:nvPr>
            <p:ph type="title"/>
          </p:nvPr>
        </p:nvSpPr>
        <p:spPr/>
        <p:txBody>
          <a:bodyPr/>
          <a:lstStyle/>
          <a:p>
            <a:r>
              <a:rPr lang="en-US" b="1" smtClean="0">
                <a:ea typeface="Helvetica" charset="0"/>
                <a:cs typeface="Helvetica" charset="0"/>
              </a:rPr>
              <a:t>Personality Development</a:t>
            </a:r>
            <a:endParaRPr lang="en-US" b="1">
              <a:ea typeface="Helvetica" charset="0"/>
              <a:cs typeface="Helvetica" charset="0"/>
            </a:endParaRPr>
          </a:p>
        </p:txBody>
      </p:sp>
      <p:sp>
        <p:nvSpPr>
          <p:cNvPr id="14" name="Rectangle 13"/>
          <p:cNvSpPr/>
          <p:nvPr/>
        </p:nvSpPr>
        <p:spPr>
          <a:xfrm>
            <a:off x="7818354" y="1690689"/>
            <a:ext cx="2651760" cy="4480560"/>
          </a:xfrm>
          <a:prstGeom prst="rect">
            <a:avLst/>
          </a:prstGeom>
          <a:noFill/>
          <a:ln w="57150"/>
        </p:spPr>
        <p:style>
          <a:lnRef idx="2">
            <a:schemeClr val="dk1"/>
          </a:lnRef>
          <a:fillRef idx="1">
            <a:schemeClr val="lt1"/>
          </a:fillRef>
          <a:effectRef idx="0">
            <a:schemeClr val="dk1"/>
          </a:effectRef>
          <a:fontRef idx="minor">
            <a:schemeClr val="dk1"/>
          </a:fontRef>
        </p:style>
        <p:txBody>
          <a:bodyPr rtlCol="0" anchor="t" anchorCtr="0"/>
          <a:lstStyle/>
          <a:p>
            <a:pPr algn="ctr"/>
            <a:r>
              <a:rPr lang="en-US" sz="2520" b="1">
                <a:latin typeface="Helvetica" charset="0"/>
                <a:ea typeface="Helvetica" charset="0"/>
                <a:cs typeface="Helvetica" charset="0"/>
              </a:rPr>
              <a:t>The Big 5</a:t>
            </a:r>
          </a:p>
        </p:txBody>
      </p:sp>
      <p:sp>
        <p:nvSpPr>
          <p:cNvPr id="15" name="Rectangle 14"/>
          <p:cNvSpPr/>
          <p:nvPr/>
        </p:nvSpPr>
        <p:spPr>
          <a:xfrm>
            <a:off x="8063244" y="4519612"/>
            <a:ext cx="2183130" cy="6057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20" b="1">
                <a:latin typeface="Helvetica" charset="0"/>
                <a:ea typeface="Helvetica" charset="0"/>
                <a:cs typeface="Helvetica" charset="0"/>
              </a:rPr>
              <a:t>Neuroticism</a:t>
            </a:r>
          </a:p>
        </p:txBody>
      </p:sp>
      <p:sp>
        <p:nvSpPr>
          <p:cNvPr id="16" name="Rectangle 15"/>
          <p:cNvSpPr/>
          <p:nvPr/>
        </p:nvSpPr>
        <p:spPr>
          <a:xfrm>
            <a:off x="8046954" y="2325768"/>
            <a:ext cx="2183130" cy="60579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620" b="1">
                <a:solidFill>
                  <a:schemeClr val="tx1"/>
                </a:solidFill>
                <a:latin typeface="Helvetica" charset="0"/>
                <a:ea typeface="Helvetica" charset="0"/>
                <a:cs typeface="Helvetica" charset="0"/>
              </a:rPr>
              <a:t>Extraversion</a:t>
            </a:r>
          </a:p>
        </p:txBody>
      </p:sp>
      <p:sp>
        <p:nvSpPr>
          <p:cNvPr id="17" name="Rectangle 16"/>
          <p:cNvSpPr/>
          <p:nvPr/>
        </p:nvSpPr>
        <p:spPr>
          <a:xfrm>
            <a:off x="8052669" y="5256848"/>
            <a:ext cx="2183130" cy="60579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20" b="1">
                <a:latin typeface="Helvetica" charset="0"/>
                <a:ea typeface="Helvetica" charset="0"/>
                <a:cs typeface="Helvetica" charset="0"/>
              </a:rPr>
              <a:t>Openness to Experience</a:t>
            </a:r>
          </a:p>
        </p:txBody>
      </p:sp>
      <p:sp>
        <p:nvSpPr>
          <p:cNvPr id="18" name="Rectangle 17"/>
          <p:cNvSpPr/>
          <p:nvPr/>
        </p:nvSpPr>
        <p:spPr>
          <a:xfrm>
            <a:off x="8046954" y="3063003"/>
            <a:ext cx="2183130" cy="60579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620" b="1">
                <a:latin typeface="Helvetica" charset="0"/>
                <a:ea typeface="Helvetica" charset="0"/>
                <a:cs typeface="Helvetica" charset="0"/>
              </a:rPr>
              <a:t>Agreeableness</a:t>
            </a:r>
          </a:p>
        </p:txBody>
      </p:sp>
      <p:sp>
        <p:nvSpPr>
          <p:cNvPr id="19" name="Rectangle 18"/>
          <p:cNvSpPr/>
          <p:nvPr/>
        </p:nvSpPr>
        <p:spPr>
          <a:xfrm>
            <a:off x="8052669" y="3782377"/>
            <a:ext cx="2183130" cy="60579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20" b="1">
                <a:latin typeface="Helvetica" charset="0"/>
                <a:ea typeface="Helvetica" charset="0"/>
                <a:cs typeface="Helvetica" charset="0"/>
              </a:rPr>
              <a:t>Conscientiousness</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56637" y="1968994"/>
            <a:ext cx="3296125" cy="4120157"/>
          </a:xfrm>
          <a:prstGeom prst="rect">
            <a:avLst/>
          </a:prstGeom>
        </p:spPr>
      </p:pic>
      <p:graphicFrame>
        <p:nvGraphicFramePr>
          <p:cNvPr id="23" name="Table 22"/>
          <p:cNvGraphicFramePr>
            <a:graphicFrameLocks noGrp="1"/>
          </p:cNvGraphicFramePr>
          <p:nvPr>
            <p:extLst>
              <p:ext uri="{D42A27DB-BD31-4B8C-83A1-F6EECF244321}">
                <p14:modId xmlns:p14="http://schemas.microsoft.com/office/powerpoint/2010/main" val="267868737"/>
              </p:ext>
            </p:extLst>
          </p:nvPr>
        </p:nvGraphicFramePr>
        <p:xfrm>
          <a:off x="0" y="-8097"/>
          <a:ext cx="10972800" cy="373223"/>
        </p:xfrm>
        <a:graphic>
          <a:graphicData uri="http://schemas.openxmlformats.org/drawingml/2006/table">
            <a:tbl>
              <a:tblPr firstRow="1" bandRow="1">
                <a:tableStyleId>{5C22544A-7EE6-4342-B048-85BDC9FD1C3A}</a:tableStyleId>
              </a:tblPr>
              <a:tblGrid>
                <a:gridCol w="2194560"/>
                <a:gridCol w="2194560"/>
                <a:gridCol w="2194560"/>
                <a:gridCol w="2194560"/>
                <a:gridCol w="2194560"/>
              </a:tblGrid>
              <a:tr h="373223">
                <a:tc>
                  <a:txBody>
                    <a:bodyPr/>
                    <a:lstStyle/>
                    <a:p>
                      <a:pPr algn="ctr"/>
                      <a:r>
                        <a:rPr lang="en-US" sz="1600" b="1" smtClean="0">
                          <a:latin typeface="+mn-lt"/>
                          <a:ea typeface="Helvetica" charset="0"/>
                          <a:cs typeface="Helvetica" charset="0"/>
                        </a:rPr>
                        <a:t>Background</a:t>
                      </a:r>
                      <a:endParaRPr lang="en-US" sz="1600" b="1">
                        <a:latin typeface="+mn-lt"/>
                        <a:ea typeface="Helvetica" charset="0"/>
                        <a:cs typeface="Helvetica"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3051FF"/>
                    </a:solidFill>
                  </a:tcPr>
                </a:tc>
                <a:tc>
                  <a:txBody>
                    <a:bodyPr/>
                    <a:lstStyle/>
                    <a:p>
                      <a:pPr algn="ctr"/>
                      <a:r>
                        <a:rPr lang="en-US" sz="1600" b="1" smtClean="0">
                          <a:latin typeface="+mn-lt"/>
                          <a:ea typeface="Helvetica" charset="0"/>
                          <a:cs typeface="Helvetica" charset="0"/>
                        </a:rPr>
                        <a:t>Methods</a:t>
                      </a:r>
                      <a:endParaRPr lang="en-US" sz="1600" b="1">
                        <a:latin typeface="+mn-lt"/>
                        <a:ea typeface="Helvetica" charset="0"/>
                        <a:cs typeface="Helvetica"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algn="ctr"/>
                      <a:r>
                        <a:rPr lang="en-US" sz="1600" b="1" smtClean="0">
                          <a:latin typeface="+mn-lt"/>
                          <a:ea typeface="Helvetica" charset="0"/>
                          <a:cs typeface="Helvetica" charset="0"/>
                        </a:rPr>
                        <a:t>Temporal</a:t>
                      </a:r>
                      <a:endParaRPr lang="en-US" sz="1600" b="1">
                        <a:latin typeface="+mn-lt"/>
                        <a:ea typeface="Helvetica" charset="0"/>
                        <a:cs typeface="Helvetica"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algn="ctr"/>
                      <a:r>
                        <a:rPr lang="en-US" sz="1600" b="1" smtClean="0">
                          <a:latin typeface="+mn-lt"/>
                          <a:ea typeface="Helvetica" charset="0"/>
                          <a:cs typeface="Helvetica" charset="0"/>
                        </a:rPr>
                        <a:t>Contemporaneous</a:t>
                      </a:r>
                      <a:endParaRPr lang="en-US" sz="1600" b="1">
                        <a:latin typeface="+mn-lt"/>
                        <a:ea typeface="Helvetica" charset="0"/>
                        <a:cs typeface="Helvetica"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algn="ctr"/>
                      <a:r>
                        <a:rPr lang="en-US" sz="1600" b="1" smtClean="0">
                          <a:latin typeface="+mn-lt"/>
                          <a:ea typeface="Helvetica" charset="0"/>
                          <a:cs typeface="Helvetica" charset="0"/>
                        </a:rPr>
                        <a:t>Conclusions</a:t>
                      </a:r>
                      <a:endParaRPr lang="en-US" sz="1600" b="1">
                        <a:latin typeface="+mn-lt"/>
                        <a:ea typeface="Helvetica" charset="0"/>
                        <a:cs typeface="Helvetica"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r>
            </a:tbl>
          </a:graphicData>
        </a:graphic>
      </p:graphicFrame>
      <p:sp>
        <p:nvSpPr>
          <p:cNvPr id="6" name="TextBox 5"/>
          <p:cNvSpPr txBox="1"/>
          <p:nvPr/>
        </p:nvSpPr>
        <p:spPr>
          <a:xfrm>
            <a:off x="3957403" y="6403970"/>
            <a:ext cx="7015397" cy="369332"/>
          </a:xfrm>
          <a:prstGeom prst="rect">
            <a:avLst/>
          </a:prstGeom>
          <a:noFill/>
        </p:spPr>
        <p:txBody>
          <a:bodyPr wrap="square" rtlCol="0">
            <a:spAutoFit/>
          </a:bodyPr>
          <a:lstStyle/>
          <a:p>
            <a:r>
              <a:rPr lang="en-US" err="1" smtClean="0"/>
              <a:t>Caspi</a:t>
            </a:r>
            <a:r>
              <a:rPr lang="en-US" smtClean="0"/>
              <a:t> &amp; Roberts (1990); Roberts et al. (2006); </a:t>
            </a:r>
            <a:r>
              <a:rPr lang="en-US" err="1" smtClean="0"/>
              <a:t>Mroczek</a:t>
            </a:r>
            <a:r>
              <a:rPr lang="en-US" smtClean="0"/>
              <a:t> &amp; Spiro (2003)</a:t>
            </a:r>
            <a:endParaRPr lang="en-US"/>
          </a:p>
        </p:txBody>
      </p:sp>
    </p:spTree>
    <p:extLst>
      <p:ext uri="{BB962C8B-B14F-4D97-AF65-F5344CB8AC3E}">
        <p14:creationId xmlns:p14="http://schemas.microsoft.com/office/powerpoint/2010/main" val="1793294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14"/>
                                        </p:tgtEl>
                                        <p:attrNameLst>
                                          <p:attrName>style.visibility</p:attrName>
                                        </p:attrNameLst>
                                      </p:cBhvr>
                                      <p:to>
                                        <p:strVal val="hidden"/>
                                      </p:to>
                                    </p:set>
                                  </p:childTnLst>
                                </p:cTn>
                              </p:par>
                              <p:par>
                                <p:cTn id="35" presetID="1" presetClass="exit" presetSubtype="0" fill="hold" grpId="1" nodeType="withEffect">
                                  <p:stCondLst>
                                    <p:cond delay="0"/>
                                  </p:stCondLst>
                                  <p:childTnLst>
                                    <p:set>
                                      <p:cBhvr>
                                        <p:cTn id="36" dur="1" fill="hold">
                                          <p:stCondLst>
                                            <p:cond delay="0"/>
                                          </p:stCondLst>
                                        </p:cTn>
                                        <p:tgtEl>
                                          <p:spTgt spid="15"/>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16"/>
                                        </p:tgtEl>
                                        <p:attrNameLst>
                                          <p:attrName>style.visibility</p:attrName>
                                        </p:attrNameLst>
                                      </p:cBhvr>
                                      <p:to>
                                        <p:strVal val="hidden"/>
                                      </p:to>
                                    </p:set>
                                  </p:childTnLst>
                                </p:cTn>
                              </p:par>
                              <p:par>
                                <p:cTn id="39" presetID="1" presetClass="exit" presetSubtype="0" fill="hold" grpId="1" nodeType="withEffect">
                                  <p:stCondLst>
                                    <p:cond delay="0"/>
                                  </p:stCondLst>
                                  <p:childTnLst>
                                    <p:set>
                                      <p:cBhvr>
                                        <p:cTn id="40" dur="1" fill="hold">
                                          <p:stCondLst>
                                            <p:cond delay="0"/>
                                          </p:stCondLst>
                                        </p:cTn>
                                        <p:tgtEl>
                                          <p:spTgt spid="17"/>
                                        </p:tgtEl>
                                        <p:attrNameLst>
                                          <p:attrName>style.visibility</p:attrName>
                                        </p:attrNameLst>
                                      </p:cBhvr>
                                      <p:to>
                                        <p:strVal val="hidden"/>
                                      </p:to>
                                    </p:set>
                                  </p:childTnLst>
                                </p:cTn>
                              </p:par>
                              <p:par>
                                <p:cTn id="41" presetID="1" presetClass="exit" presetSubtype="0" fill="hold" grpId="1" nodeType="withEffect">
                                  <p:stCondLst>
                                    <p:cond delay="0"/>
                                  </p:stCondLst>
                                  <p:childTnLst>
                                    <p:set>
                                      <p:cBhvr>
                                        <p:cTn id="42" dur="1" fill="hold">
                                          <p:stCondLst>
                                            <p:cond delay="0"/>
                                          </p:stCondLst>
                                        </p:cTn>
                                        <p:tgtEl>
                                          <p:spTgt spid="18"/>
                                        </p:tgtEl>
                                        <p:attrNameLst>
                                          <p:attrName>style.visibility</p:attrName>
                                        </p:attrNameLst>
                                      </p:cBhvr>
                                      <p:to>
                                        <p:strVal val="hidden"/>
                                      </p:to>
                                    </p:set>
                                  </p:childTnLst>
                                </p:cTn>
                              </p:par>
                              <p:par>
                                <p:cTn id="43" presetID="1" presetClass="exit" presetSubtype="0" fill="hold" grpId="1" nodeType="withEffect">
                                  <p:stCondLst>
                                    <p:cond delay="0"/>
                                  </p:stCondLst>
                                  <p:childTnLst>
                                    <p:set>
                                      <p:cBhvr>
                                        <p:cTn id="44" dur="1" fill="hold">
                                          <p:stCondLst>
                                            <p:cond delay="0"/>
                                          </p:stCondLst>
                                        </p:cTn>
                                        <p:tgtEl>
                                          <p:spTgt spid="19"/>
                                        </p:tgtEl>
                                        <p:attrNameLst>
                                          <p:attrName>style.visibility</p:attrName>
                                        </p:attrNameLst>
                                      </p:cBhvr>
                                      <p:to>
                                        <p:strVal val="hidden"/>
                                      </p:to>
                                    </p:set>
                                  </p:childTnLst>
                                </p:cTn>
                              </p:par>
                              <p:par>
                                <p:cTn id="45" presetID="3" presetClass="emph" presetSubtype="2" fill="hold" nodeType="withEffect">
                                  <p:stCondLst>
                                    <p:cond delay="0"/>
                                  </p:stCondLst>
                                  <p:childTnLst>
                                    <p:animClr clrSpc="rgb" dir="cw">
                                      <p:cBhvr override="childStyle">
                                        <p:cTn id="46" dur="10" fill="hold"/>
                                        <p:tgtEl>
                                          <p:spTgt spid="3">
                                            <p:txEl>
                                              <p:pRg st="3" end="3"/>
                                            </p:txEl>
                                          </p:spTgt>
                                        </p:tgtEl>
                                        <p:attrNameLst>
                                          <p:attrName>style.color</p:attrName>
                                        </p:attrNameLst>
                                      </p:cBhvr>
                                      <p:to>
                                        <a:srgbClr val="941100"/>
                                      </p:to>
                                    </p:animClr>
                                  </p:childTnLst>
                                </p:cTn>
                              </p:par>
                              <p:par>
                                <p:cTn id="47" presetID="3" presetClass="emph" presetSubtype="2" fill="hold" nodeType="withEffect">
                                  <p:stCondLst>
                                    <p:cond delay="0"/>
                                  </p:stCondLst>
                                  <p:childTnLst>
                                    <p:animClr clrSpc="rgb" dir="cw">
                                      <p:cBhvr override="childStyle">
                                        <p:cTn id="48" dur="10" fill="hold"/>
                                        <p:tgtEl>
                                          <p:spTgt spid="3">
                                            <p:txEl>
                                              <p:pRg st="1" end="1"/>
                                            </p:txEl>
                                          </p:spTgt>
                                        </p:tgtEl>
                                        <p:attrNameLst>
                                          <p:attrName>style.color</p:attrName>
                                        </p:attrNameLst>
                                      </p:cBhvr>
                                      <p:to>
                                        <a:srgbClr val="D6D6D6"/>
                                      </p:to>
                                    </p:animClr>
                                  </p:childTnLst>
                                </p:cTn>
                              </p:par>
                              <p:par>
                                <p:cTn id="49" presetID="3" presetClass="emph" presetSubtype="2" fill="hold" nodeType="withEffect">
                                  <p:stCondLst>
                                    <p:cond delay="0"/>
                                  </p:stCondLst>
                                  <p:childTnLst>
                                    <p:animClr clrSpc="rgb" dir="cw">
                                      <p:cBhvr override="childStyle">
                                        <p:cTn id="50" dur="10" fill="hold"/>
                                        <p:tgtEl>
                                          <p:spTgt spid="3">
                                            <p:txEl>
                                              <p:pRg st="2" end="2"/>
                                            </p:txEl>
                                          </p:spTgt>
                                        </p:tgtEl>
                                        <p:attrNameLst>
                                          <p:attrName>style.color</p:attrName>
                                        </p:attrNameLst>
                                      </p:cBhvr>
                                      <p:to>
                                        <a:srgbClr val="D6D6D6"/>
                                      </p:to>
                                    </p:animClr>
                                  </p:childTnLst>
                                </p:cTn>
                              </p:par>
                              <p:par>
                                <p:cTn id="51" presetID="1" presetClass="entr" presetSubtype="0" fill="hold" nodeType="withEffect">
                                  <p:stCondLst>
                                    <p:cond delay="0"/>
                                  </p:stCondLst>
                                  <p:childTnLst>
                                    <p:set>
                                      <p:cBhvr>
                                        <p:cTn id="52" dur="1" fill="hold">
                                          <p:stCondLst>
                                            <p:cond delay="0"/>
                                          </p:stCondLst>
                                        </p:cTn>
                                        <p:tgtEl>
                                          <p:spTgt spid="7"/>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15" grpId="0" animBg="1"/>
      <p:bldP spid="15" grpId="1" animBg="1"/>
      <p:bldP spid="16" grpId="0" animBg="1"/>
      <p:bldP spid="16" grpId="1" animBg="1"/>
      <p:bldP spid="17" grpId="0" animBg="1"/>
      <p:bldP spid="17" grpId="1" animBg="1"/>
      <p:bldP spid="18" grpId="0" animBg="1"/>
      <p:bldP spid="18" grpId="1" animBg="1"/>
      <p:bldP spid="19" grpId="0" animBg="1"/>
      <p:bldP spid="19" grpId="1"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Personality Processes</a:t>
            </a:r>
            <a:endParaRPr lang="en-US"/>
          </a:p>
        </p:txBody>
      </p:sp>
      <p:pic>
        <p:nvPicPr>
          <p:cNvPr id="5" name="Picture 4"/>
          <p:cNvPicPr>
            <a:picLocks noChangeAspect="1"/>
          </p:cNvPicPr>
          <p:nvPr/>
        </p:nvPicPr>
        <p:blipFill>
          <a:blip r:embed="rId3"/>
          <a:stretch>
            <a:fillRect/>
          </a:stretch>
        </p:blipFill>
        <p:spPr>
          <a:xfrm>
            <a:off x="2066402" y="1423620"/>
            <a:ext cx="6841812" cy="5112092"/>
          </a:xfrm>
          <a:prstGeom prst="rect">
            <a:avLst/>
          </a:prstGeom>
        </p:spPr>
      </p:pic>
      <p:sp>
        <p:nvSpPr>
          <p:cNvPr id="8" name="TextBox 7"/>
          <p:cNvSpPr txBox="1"/>
          <p:nvPr/>
        </p:nvSpPr>
        <p:spPr>
          <a:xfrm>
            <a:off x="8539521" y="6370820"/>
            <a:ext cx="2488368" cy="367258"/>
          </a:xfrm>
          <a:prstGeom prst="rect">
            <a:avLst/>
          </a:prstGeom>
          <a:noFill/>
        </p:spPr>
        <p:txBody>
          <a:bodyPr wrap="square" rtlCol="0">
            <a:spAutoFit/>
          </a:bodyPr>
          <a:lstStyle/>
          <a:p>
            <a:r>
              <a:rPr lang="en-US" err="1" smtClean="0"/>
              <a:t>Mischel</a:t>
            </a:r>
            <a:r>
              <a:rPr lang="en-US" smtClean="0"/>
              <a:t> &amp; </a:t>
            </a:r>
            <a:r>
              <a:rPr lang="en-US" err="1" smtClean="0"/>
              <a:t>Shoda</a:t>
            </a:r>
            <a:r>
              <a:rPr lang="en-US" smtClean="0"/>
              <a:t> (1995)</a:t>
            </a:r>
            <a:endParaRPr lang="en-US"/>
          </a:p>
        </p:txBody>
      </p:sp>
      <p:graphicFrame>
        <p:nvGraphicFramePr>
          <p:cNvPr id="12" name="Table 11"/>
          <p:cNvGraphicFramePr>
            <a:graphicFrameLocks noGrp="1"/>
          </p:cNvGraphicFramePr>
          <p:nvPr>
            <p:extLst>
              <p:ext uri="{D42A27DB-BD31-4B8C-83A1-F6EECF244321}">
                <p14:modId xmlns:p14="http://schemas.microsoft.com/office/powerpoint/2010/main" val="267868737"/>
              </p:ext>
            </p:extLst>
          </p:nvPr>
        </p:nvGraphicFramePr>
        <p:xfrm>
          <a:off x="0" y="-8097"/>
          <a:ext cx="10972800" cy="373223"/>
        </p:xfrm>
        <a:graphic>
          <a:graphicData uri="http://schemas.openxmlformats.org/drawingml/2006/table">
            <a:tbl>
              <a:tblPr firstRow="1" bandRow="1">
                <a:tableStyleId>{5C22544A-7EE6-4342-B048-85BDC9FD1C3A}</a:tableStyleId>
              </a:tblPr>
              <a:tblGrid>
                <a:gridCol w="2194560"/>
                <a:gridCol w="2194560"/>
                <a:gridCol w="2194560"/>
                <a:gridCol w="2194560"/>
                <a:gridCol w="2194560"/>
              </a:tblGrid>
              <a:tr h="373223">
                <a:tc>
                  <a:txBody>
                    <a:bodyPr/>
                    <a:lstStyle/>
                    <a:p>
                      <a:pPr algn="ctr"/>
                      <a:r>
                        <a:rPr lang="en-US" sz="1600" b="1" smtClean="0">
                          <a:latin typeface="+mn-lt"/>
                          <a:ea typeface="Helvetica" charset="0"/>
                          <a:cs typeface="Helvetica" charset="0"/>
                        </a:rPr>
                        <a:t>Background</a:t>
                      </a:r>
                      <a:endParaRPr lang="en-US" sz="1600" b="1">
                        <a:latin typeface="+mn-lt"/>
                        <a:ea typeface="Helvetica" charset="0"/>
                        <a:cs typeface="Helvetica"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3051FF"/>
                    </a:solidFill>
                  </a:tcPr>
                </a:tc>
                <a:tc>
                  <a:txBody>
                    <a:bodyPr/>
                    <a:lstStyle/>
                    <a:p>
                      <a:pPr algn="ctr"/>
                      <a:r>
                        <a:rPr lang="en-US" sz="1600" b="1" smtClean="0">
                          <a:latin typeface="+mn-lt"/>
                          <a:ea typeface="Helvetica" charset="0"/>
                          <a:cs typeface="Helvetica" charset="0"/>
                        </a:rPr>
                        <a:t>Methods</a:t>
                      </a:r>
                      <a:endParaRPr lang="en-US" sz="1600" b="1">
                        <a:latin typeface="+mn-lt"/>
                        <a:ea typeface="Helvetica" charset="0"/>
                        <a:cs typeface="Helvetica"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algn="ctr"/>
                      <a:r>
                        <a:rPr lang="en-US" sz="1600" b="1" smtClean="0">
                          <a:latin typeface="+mn-lt"/>
                          <a:ea typeface="Helvetica" charset="0"/>
                          <a:cs typeface="Helvetica" charset="0"/>
                        </a:rPr>
                        <a:t>Temporal</a:t>
                      </a:r>
                      <a:endParaRPr lang="en-US" sz="1600" b="1">
                        <a:latin typeface="+mn-lt"/>
                        <a:ea typeface="Helvetica" charset="0"/>
                        <a:cs typeface="Helvetica"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algn="ctr"/>
                      <a:r>
                        <a:rPr lang="en-US" sz="1600" b="1" smtClean="0">
                          <a:latin typeface="+mn-lt"/>
                          <a:ea typeface="Helvetica" charset="0"/>
                          <a:cs typeface="Helvetica" charset="0"/>
                        </a:rPr>
                        <a:t>Contemporaneous</a:t>
                      </a:r>
                      <a:endParaRPr lang="en-US" sz="1600" b="1">
                        <a:latin typeface="+mn-lt"/>
                        <a:ea typeface="Helvetica" charset="0"/>
                        <a:cs typeface="Helvetica"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algn="ctr"/>
                      <a:r>
                        <a:rPr lang="en-US" sz="1600" b="1" smtClean="0">
                          <a:latin typeface="+mn-lt"/>
                          <a:ea typeface="Helvetica" charset="0"/>
                          <a:cs typeface="Helvetica" charset="0"/>
                        </a:rPr>
                        <a:t>Conclusions</a:t>
                      </a:r>
                      <a:endParaRPr lang="en-US" sz="1600" b="1">
                        <a:latin typeface="+mn-lt"/>
                        <a:ea typeface="Helvetica" charset="0"/>
                        <a:cs typeface="Helvetica"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r>
            </a:tbl>
          </a:graphicData>
        </a:graphic>
      </p:graphicFrame>
    </p:spTree>
    <p:extLst>
      <p:ext uri="{BB962C8B-B14F-4D97-AF65-F5344CB8AC3E}">
        <p14:creationId xmlns:p14="http://schemas.microsoft.com/office/powerpoint/2010/main" val="81950733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Personality Processes</a:t>
            </a:r>
            <a:endParaRPr lang="en-US"/>
          </a:p>
        </p:txBody>
      </p:sp>
      <p:sp>
        <p:nvSpPr>
          <p:cNvPr id="8" name="TextBox 7"/>
          <p:cNvSpPr txBox="1"/>
          <p:nvPr/>
        </p:nvSpPr>
        <p:spPr>
          <a:xfrm>
            <a:off x="8539521" y="6370820"/>
            <a:ext cx="2488368" cy="367258"/>
          </a:xfrm>
          <a:prstGeom prst="rect">
            <a:avLst/>
          </a:prstGeom>
          <a:noFill/>
        </p:spPr>
        <p:txBody>
          <a:bodyPr wrap="square" rtlCol="0">
            <a:spAutoFit/>
          </a:bodyPr>
          <a:lstStyle/>
          <a:p>
            <a:r>
              <a:rPr lang="en-US" err="1" smtClean="0"/>
              <a:t>Mischel</a:t>
            </a:r>
            <a:r>
              <a:rPr lang="en-US" smtClean="0"/>
              <a:t> &amp; </a:t>
            </a:r>
            <a:r>
              <a:rPr lang="en-US" err="1" smtClean="0"/>
              <a:t>Shoda</a:t>
            </a:r>
            <a:r>
              <a:rPr lang="en-US" smtClean="0"/>
              <a:t> (1995)</a:t>
            </a:r>
            <a:endParaRPr lang="en-US"/>
          </a:p>
        </p:txBody>
      </p:sp>
      <p:graphicFrame>
        <p:nvGraphicFramePr>
          <p:cNvPr id="12" name="Table 11"/>
          <p:cNvGraphicFramePr>
            <a:graphicFrameLocks noGrp="1"/>
          </p:cNvGraphicFramePr>
          <p:nvPr>
            <p:extLst>
              <p:ext uri="{D42A27DB-BD31-4B8C-83A1-F6EECF244321}">
                <p14:modId xmlns:p14="http://schemas.microsoft.com/office/powerpoint/2010/main" val="267868737"/>
              </p:ext>
            </p:extLst>
          </p:nvPr>
        </p:nvGraphicFramePr>
        <p:xfrm>
          <a:off x="0" y="-8097"/>
          <a:ext cx="10972800" cy="373223"/>
        </p:xfrm>
        <a:graphic>
          <a:graphicData uri="http://schemas.openxmlformats.org/drawingml/2006/table">
            <a:tbl>
              <a:tblPr firstRow="1" bandRow="1">
                <a:tableStyleId>{5C22544A-7EE6-4342-B048-85BDC9FD1C3A}</a:tableStyleId>
              </a:tblPr>
              <a:tblGrid>
                <a:gridCol w="2194560"/>
                <a:gridCol w="2194560"/>
                <a:gridCol w="2194560"/>
                <a:gridCol w="2194560"/>
                <a:gridCol w="2194560"/>
              </a:tblGrid>
              <a:tr h="373223">
                <a:tc>
                  <a:txBody>
                    <a:bodyPr/>
                    <a:lstStyle/>
                    <a:p>
                      <a:pPr algn="ctr"/>
                      <a:r>
                        <a:rPr lang="en-US" sz="1600" b="1" smtClean="0">
                          <a:latin typeface="+mn-lt"/>
                          <a:ea typeface="Helvetica" charset="0"/>
                          <a:cs typeface="Helvetica" charset="0"/>
                        </a:rPr>
                        <a:t>Background</a:t>
                      </a:r>
                      <a:endParaRPr lang="en-US" sz="1600" b="1">
                        <a:latin typeface="+mn-lt"/>
                        <a:ea typeface="Helvetica" charset="0"/>
                        <a:cs typeface="Helvetica"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3051FF"/>
                    </a:solidFill>
                  </a:tcPr>
                </a:tc>
                <a:tc>
                  <a:txBody>
                    <a:bodyPr/>
                    <a:lstStyle/>
                    <a:p>
                      <a:pPr algn="ctr"/>
                      <a:r>
                        <a:rPr lang="en-US" sz="1600" b="1" smtClean="0">
                          <a:latin typeface="+mn-lt"/>
                          <a:ea typeface="Helvetica" charset="0"/>
                          <a:cs typeface="Helvetica" charset="0"/>
                        </a:rPr>
                        <a:t>Methods</a:t>
                      </a:r>
                      <a:endParaRPr lang="en-US" sz="1600" b="1">
                        <a:latin typeface="+mn-lt"/>
                        <a:ea typeface="Helvetica" charset="0"/>
                        <a:cs typeface="Helvetica"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algn="ctr"/>
                      <a:r>
                        <a:rPr lang="en-US" sz="1600" b="1" smtClean="0">
                          <a:latin typeface="+mn-lt"/>
                          <a:ea typeface="Helvetica" charset="0"/>
                          <a:cs typeface="Helvetica" charset="0"/>
                        </a:rPr>
                        <a:t>Temporal</a:t>
                      </a:r>
                      <a:endParaRPr lang="en-US" sz="1600" b="1">
                        <a:latin typeface="+mn-lt"/>
                        <a:ea typeface="Helvetica" charset="0"/>
                        <a:cs typeface="Helvetica"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algn="ctr"/>
                      <a:r>
                        <a:rPr lang="en-US" sz="1600" b="1" smtClean="0">
                          <a:latin typeface="+mn-lt"/>
                          <a:ea typeface="Helvetica" charset="0"/>
                          <a:cs typeface="Helvetica" charset="0"/>
                        </a:rPr>
                        <a:t>Contemporaneous</a:t>
                      </a:r>
                      <a:endParaRPr lang="en-US" sz="1600" b="1">
                        <a:latin typeface="+mn-lt"/>
                        <a:ea typeface="Helvetica" charset="0"/>
                        <a:cs typeface="Helvetica"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algn="ctr"/>
                      <a:r>
                        <a:rPr lang="en-US" sz="1600" b="1" smtClean="0">
                          <a:latin typeface="+mn-lt"/>
                          <a:ea typeface="Helvetica" charset="0"/>
                          <a:cs typeface="Helvetica" charset="0"/>
                        </a:rPr>
                        <a:t>Conclusions</a:t>
                      </a:r>
                      <a:endParaRPr lang="en-US" sz="1600" b="1">
                        <a:latin typeface="+mn-lt"/>
                        <a:ea typeface="Helvetica" charset="0"/>
                        <a:cs typeface="Helvetica"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r>
            </a:tbl>
          </a:graphicData>
        </a:graphic>
      </p:graphicFrame>
      <p:pic>
        <p:nvPicPr>
          <p:cNvPr id="6" name="Picture 5"/>
          <p:cNvPicPr>
            <a:picLocks noChangeAspect="1"/>
          </p:cNvPicPr>
          <p:nvPr/>
        </p:nvPicPr>
        <p:blipFill>
          <a:blip r:embed="rId3"/>
          <a:stretch>
            <a:fillRect/>
          </a:stretch>
        </p:blipFill>
        <p:spPr>
          <a:xfrm>
            <a:off x="754380" y="2605623"/>
            <a:ext cx="2540000" cy="2540000"/>
          </a:xfrm>
          <a:prstGeom prst="rect">
            <a:avLst/>
          </a:prstGeom>
        </p:spPr>
      </p:pic>
      <p:sp>
        <p:nvSpPr>
          <p:cNvPr id="7" name="Rectangle 6"/>
          <p:cNvSpPr/>
          <p:nvPr/>
        </p:nvSpPr>
        <p:spPr>
          <a:xfrm>
            <a:off x="3294380" y="2605623"/>
            <a:ext cx="6782308" cy="254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smtClean="0">
                <a:solidFill>
                  <a:srgbClr val="3051FF"/>
                </a:solidFill>
              </a:rPr>
              <a:t>Experience Sampling Methods (ESM)</a:t>
            </a:r>
            <a:endParaRPr lang="en-US" sz="4400" b="1">
              <a:solidFill>
                <a:srgbClr val="3051FF"/>
              </a:solidFill>
            </a:endParaRPr>
          </a:p>
        </p:txBody>
      </p:sp>
    </p:spTree>
    <p:extLst>
      <p:ext uri="{BB962C8B-B14F-4D97-AF65-F5344CB8AC3E}">
        <p14:creationId xmlns:p14="http://schemas.microsoft.com/office/powerpoint/2010/main" val="23547038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25564" y="679503"/>
            <a:ext cx="1613910" cy="1505858"/>
          </a:xfrm>
          <a:prstGeom prst="rect">
            <a:avLst/>
          </a:prstGeom>
        </p:spPr>
      </p:pic>
      <p:pic>
        <p:nvPicPr>
          <p:cNvPr id="4" name="Picture 3"/>
          <p:cNvPicPr>
            <a:picLocks noChangeAspect="1"/>
          </p:cNvPicPr>
          <p:nvPr/>
        </p:nvPicPr>
        <p:blipFill>
          <a:blip r:embed="rId4"/>
          <a:stretch>
            <a:fillRect/>
          </a:stretch>
        </p:blipFill>
        <p:spPr>
          <a:xfrm>
            <a:off x="693459" y="3082075"/>
            <a:ext cx="2423771" cy="2427732"/>
          </a:xfrm>
          <a:prstGeom prst="rect">
            <a:avLst/>
          </a:prstGeom>
        </p:spPr>
      </p:pic>
      <p:pic>
        <p:nvPicPr>
          <p:cNvPr id="5" name="Picture 4"/>
          <p:cNvPicPr>
            <a:picLocks noChangeAspect="1"/>
          </p:cNvPicPr>
          <p:nvPr/>
        </p:nvPicPr>
        <p:blipFill>
          <a:blip r:embed="rId4">
            <a:duotone>
              <a:schemeClr val="bg2">
                <a:shade val="45000"/>
                <a:satMod val="135000"/>
              </a:schemeClr>
              <a:prstClr val="white"/>
            </a:duotone>
          </a:blip>
          <a:stretch>
            <a:fillRect/>
          </a:stretch>
        </p:blipFill>
        <p:spPr>
          <a:xfrm>
            <a:off x="2499486" y="3082075"/>
            <a:ext cx="2423771" cy="2427732"/>
          </a:xfrm>
          <a:prstGeom prst="rect">
            <a:avLst/>
          </a:prstGeom>
        </p:spPr>
      </p:pic>
      <p:pic>
        <p:nvPicPr>
          <p:cNvPr id="6" name="Picture 5"/>
          <p:cNvPicPr>
            <a:picLocks noChangeAspect="1"/>
          </p:cNvPicPr>
          <p:nvPr/>
        </p:nvPicPr>
        <p:blipFill>
          <a:blip r:embed="rId4"/>
          <a:stretch>
            <a:fillRect/>
          </a:stretch>
        </p:blipFill>
        <p:spPr>
          <a:xfrm>
            <a:off x="4303777" y="3082075"/>
            <a:ext cx="2423771" cy="2427732"/>
          </a:xfrm>
          <a:prstGeom prst="rect">
            <a:avLst/>
          </a:prstGeom>
        </p:spPr>
      </p:pic>
      <p:pic>
        <p:nvPicPr>
          <p:cNvPr id="7" name="Picture 6"/>
          <p:cNvPicPr>
            <a:picLocks noChangeAspect="1"/>
          </p:cNvPicPr>
          <p:nvPr/>
        </p:nvPicPr>
        <p:blipFill>
          <a:blip r:embed="rId4">
            <a:duotone>
              <a:schemeClr val="bg2">
                <a:shade val="45000"/>
                <a:satMod val="135000"/>
              </a:schemeClr>
              <a:prstClr val="white"/>
            </a:duotone>
          </a:blip>
          <a:stretch>
            <a:fillRect/>
          </a:stretch>
        </p:blipFill>
        <p:spPr>
          <a:xfrm>
            <a:off x="6109804" y="3082075"/>
            <a:ext cx="2423771" cy="2427732"/>
          </a:xfrm>
          <a:prstGeom prst="rect">
            <a:avLst/>
          </a:prstGeom>
        </p:spPr>
      </p:pic>
      <p:pic>
        <p:nvPicPr>
          <p:cNvPr id="8" name="Picture 7"/>
          <p:cNvPicPr>
            <a:picLocks noChangeAspect="1"/>
          </p:cNvPicPr>
          <p:nvPr/>
        </p:nvPicPr>
        <p:blipFill>
          <a:blip r:embed="rId4"/>
          <a:stretch>
            <a:fillRect/>
          </a:stretch>
        </p:blipFill>
        <p:spPr>
          <a:xfrm>
            <a:off x="7914096" y="3082075"/>
            <a:ext cx="2423771" cy="2427732"/>
          </a:xfrm>
          <a:prstGeom prst="rect">
            <a:avLst/>
          </a:prstGeom>
        </p:spPr>
      </p:pic>
      <p:cxnSp>
        <p:nvCxnSpPr>
          <p:cNvPr id="9" name="Straight Arrow Connector 8"/>
          <p:cNvCxnSpPr/>
          <p:nvPr/>
        </p:nvCxnSpPr>
        <p:spPr>
          <a:xfrm flipH="1">
            <a:off x="5514919" y="2484266"/>
            <a:ext cx="743" cy="597810"/>
          </a:xfrm>
          <a:prstGeom prst="straightConnector1">
            <a:avLst/>
          </a:prstGeom>
          <a:ln w="571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H="1">
            <a:off x="7272522" y="2484266"/>
            <a:ext cx="743" cy="597810"/>
          </a:xfrm>
          <a:prstGeom prst="straightConnector1">
            <a:avLst/>
          </a:prstGeom>
          <a:ln w="571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H="1">
            <a:off x="9062984" y="2484266"/>
            <a:ext cx="743" cy="597810"/>
          </a:xfrm>
          <a:prstGeom prst="straightConnector1">
            <a:avLst/>
          </a:prstGeom>
          <a:ln w="571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H="1">
            <a:off x="3661460" y="2484266"/>
            <a:ext cx="743" cy="597810"/>
          </a:xfrm>
          <a:prstGeom prst="straightConnector1">
            <a:avLst/>
          </a:prstGeom>
          <a:ln w="571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H="1">
            <a:off x="1856426" y="2484266"/>
            <a:ext cx="743" cy="597810"/>
          </a:xfrm>
          <a:prstGeom prst="straightConnector1">
            <a:avLst/>
          </a:prstGeom>
          <a:ln w="571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5911" y="713787"/>
            <a:ext cx="1669847" cy="1669847"/>
          </a:xfrm>
          <a:prstGeom prst="rect">
            <a:avLst/>
          </a:prstGeom>
        </p:spPr>
      </p:pic>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92535" y="693802"/>
            <a:ext cx="1528620" cy="1528620"/>
          </a:xfrm>
          <a:prstGeom prst="rect">
            <a:avLst/>
          </a:prstGeom>
        </p:spPr>
      </p:pic>
      <p:pic>
        <p:nvPicPr>
          <p:cNvPr id="12" name="Picture 1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493787" y="693801"/>
            <a:ext cx="1648188" cy="1648188"/>
          </a:xfrm>
          <a:prstGeom prst="rect">
            <a:avLst/>
          </a:prstGeom>
        </p:spPr>
      </p:pic>
      <p:pic>
        <p:nvPicPr>
          <p:cNvPr id="20" name="Picture 1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245844" y="679503"/>
            <a:ext cx="1634279" cy="1634279"/>
          </a:xfrm>
          <a:prstGeom prst="rect">
            <a:avLst/>
          </a:prstGeom>
        </p:spPr>
      </p:pic>
      <p:sp>
        <p:nvSpPr>
          <p:cNvPr id="17" name="Rectangle 16"/>
          <p:cNvSpPr/>
          <p:nvPr/>
        </p:nvSpPr>
        <p:spPr>
          <a:xfrm>
            <a:off x="3186447" y="5756148"/>
            <a:ext cx="4568436" cy="6675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60" b="1">
                <a:solidFill>
                  <a:srgbClr val="7030A0"/>
                </a:solidFill>
              </a:rPr>
              <a:t>Idiographic</a:t>
            </a:r>
          </a:p>
        </p:txBody>
      </p:sp>
      <p:graphicFrame>
        <p:nvGraphicFramePr>
          <p:cNvPr id="21" name="Table 20"/>
          <p:cNvGraphicFramePr>
            <a:graphicFrameLocks noGrp="1"/>
          </p:cNvGraphicFramePr>
          <p:nvPr>
            <p:extLst>
              <p:ext uri="{D42A27DB-BD31-4B8C-83A1-F6EECF244321}">
                <p14:modId xmlns:p14="http://schemas.microsoft.com/office/powerpoint/2010/main" val="134435263"/>
              </p:ext>
            </p:extLst>
          </p:nvPr>
        </p:nvGraphicFramePr>
        <p:xfrm>
          <a:off x="0" y="-8097"/>
          <a:ext cx="10972800" cy="373223"/>
        </p:xfrm>
        <a:graphic>
          <a:graphicData uri="http://schemas.openxmlformats.org/drawingml/2006/table">
            <a:tbl>
              <a:tblPr firstRow="1" bandRow="1">
                <a:tableStyleId>{5C22544A-7EE6-4342-B048-85BDC9FD1C3A}</a:tableStyleId>
              </a:tblPr>
              <a:tblGrid>
                <a:gridCol w="2194560"/>
                <a:gridCol w="2194560"/>
                <a:gridCol w="2194560"/>
                <a:gridCol w="2194560"/>
                <a:gridCol w="2194560"/>
              </a:tblGrid>
              <a:tr h="373223">
                <a:tc>
                  <a:txBody>
                    <a:bodyPr/>
                    <a:lstStyle/>
                    <a:p>
                      <a:pPr algn="ctr"/>
                      <a:r>
                        <a:rPr lang="en-US" sz="1600" b="1" smtClean="0">
                          <a:latin typeface="+mn-lt"/>
                          <a:ea typeface="Helvetica" charset="0"/>
                          <a:cs typeface="Helvetica" charset="0"/>
                        </a:rPr>
                        <a:t>Background</a:t>
                      </a:r>
                      <a:endParaRPr lang="en-US" sz="1600" b="1">
                        <a:latin typeface="+mn-lt"/>
                        <a:ea typeface="Helvetica" charset="0"/>
                        <a:cs typeface="Helvetica"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3051FF"/>
                    </a:solidFill>
                  </a:tcPr>
                </a:tc>
                <a:tc>
                  <a:txBody>
                    <a:bodyPr/>
                    <a:lstStyle/>
                    <a:p>
                      <a:pPr algn="ctr"/>
                      <a:r>
                        <a:rPr lang="en-US" sz="1600" b="1" smtClean="0">
                          <a:latin typeface="+mn-lt"/>
                          <a:ea typeface="Helvetica" charset="0"/>
                          <a:cs typeface="Helvetica" charset="0"/>
                        </a:rPr>
                        <a:t>Methods</a:t>
                      </a:r>
                      <a:endParaRPr lang="en-US" sz="1600" b="1">
                        <a:latin typeface="+mn-lt"/>
                        <a:ea typeface="Helvetica" charset="0"/>
                        <a:cs typeface="Helvetica"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algn="ctr"/>
                      <a:r>
                        <a:rPr lang="en-US" sz="1600" b="1" smtClean="0">
                          <a:latin typeface="+mn-lt"/>
                          <a:ea typeface="Helvetica" charset="0"/>
                          <a:cs typeface="Helvetica" charset="0"/>
                        </a:rPr>
                        <a:t>Temporal</a:t>
                      </a:r>
                      <a:endParaRPr lang="en-US" sz="1600" b="1">
                        <a:latin typeface="+mn-lt"/>
                        <a:ea typeface="Helvetica" charset="0"/>
                        <a:cs typeface="Helvetica"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algn="ctr"/>
                      <a:r>
                        <a:rPr lang="en-US" sz="1600" b="1" smtClean="0">
                          <a:latin typeface="+mn-lt"/>
                          <a:ea typeface="Helvetica" charset="0"/>
                          <a:cs typeface="Helvetica" charset="0"/>
                        </a:rPr>
                        <a:t>Contemporaneous</a:t>
                      </a:r>
                      <a:endParaRPr lang="en-US" sz="1600" b="1">
                        <a:latin typeface="+mn-lt"/>
                        <a:ea typeface="Helvetica" charset="0"/>
                        <a:cs typeface="Helvetica"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algn="ctr"/>
                      <a:r>
                        <a:rPr lang="en-US" sz="1600" b="1" smtClean="0">
                          <a:latin typeface="+mn-lt"/>
                          <a:ea typeface="Helvetica" charset="0"/>
                          <a:cs typeface="Helvetica" charset="0"/>
                        </a:rPr>
                        <a:t>Conclusions</a:t>
                      </a:r>
                      <a:endParaRPr lang="en-US" sz="1600" b="1">
                        <a:latin typeface="+mn-lt"/>
                        <a:ea typeface="Helvetica" charset="0"/>
                        <a:cs typeface="Helvetica"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r>
            </a:tbl>
          </a:graphicData>
        </a:graphic>
      </p:graphicFrame>
      <p:pic>
        <p:nvPicPr>
          <p:cNvPr id="22" name="Picture 21"/>
          <p:cNvPicPr>
            <a:picLocks noChangeAspect="1"/>
          </p:cNvPicPr>
          <p:nvPr/>
        </p:nvPicPr>
        <p:blipFill>
          <a:blip r:embed="rId9"/>
          <a:stretch>
            <a:fillRect/>
          </a:stretch>
        </p:blipFill>
        <p:spPr>
          <a:xfrm>
            <a:off x="1015283" y="659931"/>
            <a:ext cx="1686812" cy="1686812"/>
          </a:xfrm>
          <a:prstGeom prst="rect">
            <a:avLst/>
          </a:prstGeom>
          <a:solidFill>
            <a:schemeClr val="bg1"/>
          </a:solidFill>
        </p:spPr>
      </p:pic>
      <p:pic>
        <p:nvPicPr>
          <p:cNvPr id="24" name="Picture 23"/>
          <p:cNvPicPr>
            <a:picLocks noChangeAspect="1"/>
          </p:cNvPicPr>
          <p:nvPr/>
        </p:nvPicPr>
        <p:blipFill>
          <a:blip r:embed="rId9"/>
          <a:stretch>
            <a:fillRect/>
          </a:stretch>
        </p:blipFill>
        <p:spPr>
          <a:xfrm>
            <a:off x="2813439" y="639701"/>
            <a:ext cx="1686812" cy="1686812"/>
          </a:xfrm>
          <a:prstGeom prst="rect">
            <a:avLst/>
          </a:prstGeom>
          <a:solidFill>
            <a:schemeClr val="bg1"/>
          </a:solidFill>
        </p:spPr>
      </p:pic>
      <p:pic>
        <p:nvPicPr>
          <p:cNvPr id="25" name="Picture 24"/>
          <p:cNvPicPr>
            <a:picLocks noChangeAspect="1"/>
          </p:cNvPicPr>
          <p:nvPr/>
        </p:nvPicPr>
        <p:blipFill>
          <a:blip r:embed="rId9"/>
          <a:stretch>
            <a:fillRect/>
          </a:stretch>
        </p:blipFill>
        <p:spPr>
          <a:xfrm>
            <a:off x="4671901" y="643346"/>
            <a:ext cx="1686812" cy="1686812"/>
          </a:xfrm>
          <a:prstGeom prst="rect">
            <a:avLst/>
          </a:prstGeom>
          <a:solidFill>
            <a:schemeClr val="bg1"/>
          </a:solidFill>
        </p:spPr>
      </p:pic>
      <p:pic>
        <p:nvPicPr>
          <p:cNvPr id="26" name="Picture 25"/>
          <p:cNvPicPr>
            <a:picLocks noChangeAspect="1"/>
          </p:cNvPicPr>
          <p:nvPr/>
        </p:nvPicPr>
        <p:blipFill>
          <a:blip r:embed="rId9"/>
          <a:stretch>
            <a:fillRect/>
          </a:stretch>
        </p:blipFill>
        <p:spPr>
          <a:xfrm>
            <a:off x="6474475" y="646131"/>
            <a:ext cx="1686812" cy="1686812"/>
          </a:xfrm>
          <a:prstGeom prst="rect">
            <a:avLst/>
          </a:prstGeom>
          <a:solidFill>
            <a:schemeClr val="bg1"/>
          </a:solidFill>
        </p:spPr>
      </p:pic>
      <p:pic>
        <p:nvPicPr>
          <p:cNvPr id="27" name="Picture 26"/>
          <p:cNvPicPr>
            <a:picLocks noChangeAspect="1"/>
          </p:cNvPicPr>
          <p:nvPr/>
        </p:nvPicPr>
        <p:blipFill>
          <a:blip r:embed="rId9"/>
          <a:stretch>
            <a:fillRect/>
          </a:stretch>
        </p:blipFill>
        <p:spPr>
          <a:xfrm>
            <a:off x="8219577" y="646131"/>
            <a:ext cx="1686812" cy="1686812"/>
          </a:xfrm>
          <a:prstGeom prst="rect">
            <a:avLst/>
          </a:prstGeom>
          <a:solidFill>
            <a:schemeClr val="bg1"/>
          </a:solidFill>
        </p:spPr>
      </p:pic>
    </p:spTree>
    <p:extLst>
      <p:ext uri="{BB962C8B-B14F-4D97-AF65-F5344CB8AC3E}">
        <p14:creationId xmlns:p14="http://schemas.microsoft.com/office/powerpoint/2010/main" val="556232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22"/>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24"/>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0"/>
                                          </p:stCondLst>
                                        </p:cTn>
                                        <p:tgtEl>
                                          <p:spTgt spid="25"/>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26"/>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2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30573</TotalTime>
  <Words>3649</Words>
  <Application>Microsoft Macintosh PowerPoint</Application>
  <PresentationFormat>Custom</PresentationFormat>
  <Paragraphs>442</Paragraphs>
  <Slides>25</Slides>
  <Notes>25</Notes>
  <HiddenSlides>1</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25</vt:i4>
      </vt:variant>
    </vt:vector>
  </HeadingPairs>
  <TitlesOfParts>
    <vt:vector size="32" baseType="lpstr">
      <vt:lpstr>Calibri</vt:lpstr>
      <vt:lpstr>Calibri Light</vt:lpstr>
      <vt:lpstr>Helvetica</vt:lpstr>
      <vt:lpstr>Mangal</vt:lpstr>
      <vt:lpstr>Wingdings</vt:lpstr>
      <vt:lpstr>Arial</vt:lpstr>
      <vt:lpstr>Office Theme</vt:lpstr>
      <vt:lpstr>A Tale of Two Stabilities: Longitudinal Dynamic Personality Networks</vt:lpstr>
      <vt:lpstr>PowerPoint Presentation</vt:lpstr>
      <vt:lpstr>PowerPoint Presentation</vt:lpstr>
      <vt:lpstr>PowerPoint Presentation</vt:lpstr>
      <vt:lpstr>Personality Development</vt:lpstr>
      <vt:lpstr>Personality Development</vt:lpstr>
      <vt:lpstr>Personality Processes</vt:lpstr>
      <vt:lpstr>Personality Processes</vt:lpstr>
      <vt:lpstr>PowerPoint Presentation</vt:lpstr>
      <vt:lpstr>PowerPoint Presentation</vt:lpstr>
      <vt:lpstr>Questions</vt:lpstr>
      <vt:lpstr>Methods</vt:lpstr>
      <vt:lpstr>PowerPoint Presentation</vt:lpstr>
      <vt:lpstr>PowerPoint Presentation</vt:lpstr>
      <vt:lpstr>Individual Level Temporal Personality Network Stability</vt:lpstr>
      <vt:lpstr>Individual Level Temporal Personality Network Stability</vt:lpstr>
      <vt:lpstr>PowerPoint Presentation</vt:lpstr>
      <vt:lpstr>Individual Level Contemporaneous Personality Network Stability</vt:lpstr>
      <vt:lpstr>PowerPoint Presentation</vt:lpstr>
      <vt:lpstr>Conclusions</vt:lpstr>
      <vt:lpstr>Conclusions</vt:lpstr>
      <vt:lpstr>Limitations</vt:lpstr>
      <vt:lpstr>Future Directions</vt:lpstr>
      <vt:lpstr>Questions?</vt:lpstr>
      <vt:lpstr>PowerPoint Presentation</vt:lpstr>
    </vt:vector>
  </TitlesOfParts>
  <Company/>
  <LinksUpToDate>false</LinksUpToDate>
  <SharedDoc>false</SharedDoc>
  <HyperlinksChanged>false</HyperlinksChanged>
  <AppVersion>15.0035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stability of network structure for personality: A two-year longitudinal ESM study </dc:title>
  <dc:creator>Emorie Beck</dc:creator>
  <cp:lastModifiedBy>Emorie Beck</cp:lastModifiedBy>
  <cp:revision>401</cp:revision>
  <cp:lastPrinted>2017-06-18T18:34:00Z</cp:lastPrinted>
  <dcterms:created xsi:type="dcterms:W3CDTF">2016-11-02T19:15:44Z</dcterms:created>
  <dcterms:modified xsi:type="dcterms:W3CDTF">2017-06-19T15:26:43Z</dcterms:modified>
</cp:coreProperties>
</file>